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03" r:id="rId2"/>
    <p:sldId id="316" r:id="rId3"/>
    <p:sldId id="256" r:id="rId4"/>
    <p:sldId id="257" r:id="rId5"/>
    <p:sldId id="308" r:id="rId6"/>
    <p:sldId id="309" r:id="rId7"/>
    <p:sldId id="258" r:id="rId8"/>
    <p:sldId id="259" r:id="rId9"/>
    <p:sldId id="305" r:id="rId10"/>
    <p:sldId id="304" r:id="rId11"/>
    <p:sldId id="260" r:id="rId12"/>
    <p:sldId id="261" r:id="rId13"/>
    <p:sldId id="262" r:id="rId14"/>
    <p:sldId id="306" r:id="rId15"/>
    <p:sldId id="263" r:id="rId16"/>
    <p:sldId id="264" r:id="rId17"/>
    <p:sldId id="265" r:id="rId18"/>
    <p:sldId id="266" r:id="rId19"/>
    <p:sldId id="267" r:id="rId20"/>
    <p:sldId id="268" r:id="rId21"/>
    <p:sldId id="269" r:id="rId22"/>
    <p:sldId id="270" r:id="rId23"/>
    <p:sldId id="271" r:id="rId24"/>
    <p:sldId id="272" r:id="rId25"/>
    <p:sldId id="313" r:id="rId26"/>
    <p:sldId id="273" r:id="rId27"/>
    <p:sldId id="274" r:id="rId28"/>
    <p:sldId id="314" r:id="rId29"/>
    <p:sldId id="275" r:id="rId30"/>
    <p:sldId id="315" r:id="rId31"/>
    <p:sldId id="276" r:id="rId32"/>
    <p:sldId id="277" r:id="rId33"/>
    <p:sldId id="278" r:id="rId34"/>
    <p:sldId id="279" r:id="rId35"/>
    <p:sldId id="280" r:id="rId36"/>
    <p:sldId id="281" r:id="rId37"/>
    <p:sldId id="282" r:id="rId38"/>
    <p:sldId id="283" r:id="rId39"/>
    <p:sldId id="292" r:id="rId40"/>
    <p:sldId id="284" r:id="rId41"/>
    <p:sldId id="285" r:id="rId42"/>
    <p:sldId id="286" r:id="rId43"/>
    <p:sldId id="287" r:id="rId44"/>
    <p:sldId id="288" r:id="rId45"/>
    <p:sldId id="289" r:id="rId46"/>
    <p:sldId id="290" r:id="rId47"/>
    <p:sldId id="291" r:id="rId48"/>
    <p:sldId id="293" r:id="rId49"/>
    <p:sldId id="294" r:id="rId50"/>
    <p:sldId id="295" r:id="rId51"/>
    <p:sldId id="296" r:id="rId52"/>
    <p:sldId id="310" r:id="rId53"/>
    <p:sldId id="297" r:id="rId54"/>
    <p:sldId id="318" r:id="rId55"/>
    <p:sldId id="319" r:id="rId56"/>
    <p:sldId id="317" r:id="rId57"/>
    <p:sldId id="298" r:id="rId58"/>
    <p:sldId id="299" r:id="rId59"/>
    <p:sldId id="300" r:id="rId60"/>
    <p:sldId id="301" r:id="rId61"/>
    <p:sldId id="302" r:id="rId62"/>
    <p:sldId id="320" r:id="rId63"/>
    <p:sldId id="307" r:id="rId64"/>
    <p:sldId id="311" r:id="rId65"/>
    <p:sldId id="312" r:id="rId66"/>
  </p:sldIdLst>
  <p:sldSz cx="9144000" cy="6858000" type="screen4x3"/>
  <p:notesSz cx="6858000" cy="9144000"/>
  <p:defaultTextStyle>
    <a:defPPr>
      <a:defRPr lang="en-US"/>
    </a:defPPr>
    <a:lvl1pPr algn="r" rtl="1" fontAlgn="base">
      <a:spcBef>
        <a:spcPct val="0"/>
      </a:spcBef>
      <a:spcAft>
        <a:spcPct val="0"/>
      </a:spcAft>
      <a:defRPr kern="1200">
        <a:solidFill>
          <a:schemeClr val="tx1"/>
        </a:solidFill>
        <a:latin typeface="Arial" charset="0"/>
        <a:ea typeface="+mn-ea"/>
        <a:cs typeface="Arial" charset="0"/>
      </a:defRPr>
    </a:lvl1pPr>
    <a:lvl2pPr marL="457200" algn="r" rtl="1" fontAlgn="base">
      <a:spcBef>
        <a:spcPct val="0"/>
      </a:spcBef>
      <a:spcAft>
        <a:spcPct val="0"/>
      </a:spcAft>
      <a:defRPr kern="1200">
        <a:solidFill>
          <a:schemeClr val="tx1"/>
        </a:solidFill>
        <a:latin typeface="Arial" charset="0"/>
        <a:ea typeface="+mn-ea"/>
        <a:cs typeface="Arial" charset="0"/>
      </a:defRPr>
    </a:lvl2pPr>
    <a:lvl3pPr marL="914400" algn="r" rtl="1" fontAlgn="base">
      <a:spcBef>
        <a:spcPct val="0"/>
      </a:spcBef>
      <a:spcAft>
        <a:spcPct val="0"/>
      </a:spcAft>
      <a:defRPr kern="1200">
        <a:solidFill>
          <a:schemeClr val="tx1"/>
        </a:solidFill>
        <a:latin typeface="Arial" charset="0"/>
        <a:ea typeface="+mn-ea"/>
        <a:cs typeface="Arial" charset="0"/>
      </a:defRPr>
    </a:lvl3pPr>
    <a:lvl4pPr marL="1371600" algn="r" rtl="1" fontAlgn="base">
      <a:spcBef>
        <a:spcPct val="0"/>
      </a:spcBef>
      <a:spcAft>
        <a:spcPct val="0"/>
      </a:spcAft>
      <a:defRPr kern="1200">
        <a:solidFill>
          <a:schemeClr val="tx1"/>
        </a:solidFill>
        <a:latin typeface="Arial" charset="0"/>
        <a:ea typeface="+mn-ea"/>
        <a:cs typeface="Arial" charset="0"/>
      </a:defRPr>
    </a:lvl4pPr>
    <a:lvl5pPr marL="1828800" algn="r" rtl="1" fontAlgn="base">
      <a:spcBef>
        <a:spcPct val="0"/>
      </a:spcBef>
      <a:spcAft>
        <a:spcPct val="0"/>
      </a:spcAft>
      <a:defRPr kern="1200">
        <a:solidFill>
          <a:schemeClr val="tx1"/>
        </a:solidFill>
        <a:latin typeface="Arial" charset="0"/>
        <a:ea typeface="+mn-ea"/>
        <a:cs typeface="Arial" charset="0"/>
      </a:defRPr>
    </a:lvl5pPr>
    <a:lvl6pPr marL="2286000" algn="r" defTabSz="914400" rtl="1" eaLnBrk="1" latinLnBrk="0" hangingPunct="1">
      <a:defRPr kern="1200">
        <a:solidFill>
          <a:schemeClr val="tx1"/>
        </a:solidFill>
        <a:latin typeface="Arial" charset="0"/>
        <a:ea typeface="+mn-ea"/>
        <a:cs typeface="Arial" charset="0"/>
      </a:defRPr>
    </a:lvl6pPr>
    <a:lvl7pPr marL="2743200" algn="r" defTabSz="914400" rtl="1" eaLnBrk="1" latinLnBrk="0" hangingPunct="1">
      <a:defRPr kern="1200">
        <a:solidFill>
          <a:schemeClr val="tx1"/>
        </a:solidFill>
        <a:latin typeface="Arial" charset="0"/>
        <a:ea typeface="+mn-ea"/>
        <a:cs typeface="Arial" charset="0"/>
      </a:defRPr>
    </a:lvl7pPr>
    <a:lvl8pPr marL="3200400" algn="r" defTabSz="914400" rtl="1" eaLnBrk="1" latinLnBrk="0" hangingPunct="1">
      <a:defRPr kern="1200">
        <a:solidFill>
          <a:schemeClr val="tx1"/>
        </a:solidFill>
        <a:latin typeface="Arial" charset="0"/>
        <a:ea typeface="+mn-ea"/>
        <a:cs typeface="Arial" charset="0"/>
      </a:defRPr>
    </a:lvl8pPr>
    <a:lvl9pPr marL="3657600" algn="r" defTabSz="914400" rtl="1"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5" autoAdjust="0"/>
    <p:restoredTop sz="94660"/>
  </p:normalViewPr>
  <p:slideViewPr>
    <p:cSldViewPr>
      <p:cViewPr varScale="1">
        <p:scale>
          <a:sx n="65" d="100"/>
          <a:sy n="65" d="100"/>
        </p:scale>
        <p:origin x="48" y="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rtl="0"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rtl="0" fontAlgn="auto">
              <a:spcBef>
                <a:spcPts val="0"/>
              </a:spcBef>
              <a:spcAft>
                <a:spcPts val="0"/>
              </a:spcAft>
              <a:defRPr sz="1200" smtClean="0">
                <a:latin typeface="+mn-lt"/>
                <a:cs typeface="+mn-cs"/>
              </a:defRPr>
            </a:lvl1pPr>
          </a:lstStyle>
          <a:p>
            <a:pPr>
              <a:defRPr/>
            </a:pPr>
            <a:fld id="{47D0514E-B203-4A6C-B677-92C51121A839}" type="datetimeFigureOut">
              <a:rPr lang="en-US"/>
              <a:pPr>
                <a:defRPr/>
              </a:pPr>
              <a:t>11/28/2021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rtl="0">
              <a:defRPr sz="1200">
                <a:latin typeface="Calibri" pitchFamily="34" charset="0"/>
              </a:defRPr>
            </a:lvl1pPr>
          </a:lstStyle>
          <a:p>
            <a:fld id="{CA15722D-91FF-4538-949C-AEA40E2C2939}" type="slidenum">
              <a:rPr lang="he-IL"/>
              <a:pPr/>
              <a:t>‹#›</a:t>
            </a:fld>
            <a:endParaRPr lang="en-US"/>
          </a:p>
        </p:txBody>
      </p:sp>
    </p:spTree>
    <p:extLst>
      <p:ext uri="{BB962C8B-B14F-4D97-AF65-F5344CB8AC3E}">
        <p14:creationId xmlns:p14="http://schemas.microsoft.com/office/powerpoint/2010/main" val="218868744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TODO: add dictionaries instead of dispatch</a:t>
            </a:r>
          </a:p>
        </p:txBody>
      </p:sp>
      <p:sp>
        <p:nvSpPr>
          <p:cNvPr id="15363" name="Slide Number Placeholder 3"/>
          <p:cNvSpPr>
            <a:spLocks noGrp="1"/>
          </p:cNvSpPr>
          <p:nvPr>
            <p:ph type="sldNum" sz="quarter" idx="5"/>
          </p:nvPr>
        </p:nvSpPr>
        <p:spPr bwMode="auto">
          <a:noFill/>
          <a:ln>
            <a:miter lim="800000"/>
            <a:headEnd/>
            <a:tailEnd/>
          </a:ln>
        </p:spPr>
        <p:txBody>
          <a:bodyPr/>
          <a:lstStyle/>
          <a:p>
            <a:fld id="{6DA59328-CE74-4CD1-9AC3-7BD8A3D603D7}" type="slidenum">
              <a:rPr lang="he-IL"/>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we need strategies to help us structure large systems so that they will be modular, that is, so that they can be divided “naturally” into coherent parts that can be separately developed and maintained.</a:t>
            </a:r>
          </a:p>
        </p:txBody>
      </p:sp>
      <p:sp>
        <p:nvSpPr>
          <p:cNvPr id="17411" name="Slide Number Placeholder 3"/>
          <p:cNvSpPr>
            <a:spLocks noGrp="1"/>
          </p:cNvSpPr>
          <p:nvPr>
            <p:ph type="sldNum" sz="quarter" idx="5"/>
          </p:nvPr>
        </p:nvSpPr>
        <p:spPr bwMode="auto">
          <a:noFill/>
          <a:ln>
            <a:miter lim="800000"/>
            <a:headEnd/>
            <a:tailEnd/>
          </a:ln>
        </p:spPr>
        <p:txBody>
          <a:bodyPr/>
          <a:lstStyle/>
          <a:p>
            <a:fld id="{3C1DF1F8-4677-409F-8629-0033D0E25BFA}" type="slidenum">
              <a:rPr lang="he-IL"/>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rgbClr val="FF0000"/>
                </a:solidFill>
              </a:rPr>
              <a:t>UnboundLocalError</a:t>
            </a:r>
            <a:r>
              <a:rPr lang="en-US" dirty="0">
                <a:solidFill>
                  <a:srgbClr val="FF0000"/>
                </a:solidFill>
              </a:rPr>
              <a:t>: local variable 'balance' referenced before assignment</a:t>
            </a:r>
          </a:p>
        </p:txBody>
      </p:sp>
      <p:sp>
        <p:nvSpPr>
          <p:cNvPr id="4" name="Slide Number Placeholder 3"/>
          <p:cNvSpPr>
            <a:spLocks noGrp="1"/>
          </p:cNvSpPr>
          <p:nvPr>
            <p:ph type="sldNum" sz="quarter" idx="10"/>
          </p:nvPr>
        </p:nvSpPr>
        <p:spPr/>
        <p:txBody>
          <a:bodyPr/>
          <a:lstStyle/>
          <a:p>
            <a:fld id="{CA15722D-91FF-4538-949C-AEA40E2C2939}" type="slidenum">
              <a:rPr lang="he-IL" smtClean="0"/>
              <a:pPr/>
              <a:t>10</a:t>
            </a:fld>
            <a:endParaRPr lang="en-US"/>
          </a:p>
        </p:txBody>
      </p:sp>
    </p:spTree>
    <p:extLst>
      <p:ext uri="{BB962C8B-B14F-4D97-AF65-F5344CB8AC3E}">
        <p14:creationId xmlns:p14="http://schemas.microsoft.com/office/powerpoint/2010/main" val="254330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Recall that without the nonlocal statement, an assignment statement would always bind a name in the first frame of the environment. </a:t>
            </a:r>
          </a:p>
        </p:txBody>
      </p:sp>
      <p:sp>
        <p:nvSpPr>
          <p:cNvPr id="26627" name="Slide Number Placeholder 3"/>
          <p:cNvSpPr>
            <a:spLocks noGrp="1"/>
          </p:cNvSpPr>
          <p:nvPr>
            <p:ph type="sldNum" sz="quarter" idx="5"/>
          </p:nvPr>
        </p:nvSpPr>
        <p:spPr bwMode="auto">
          <a:noFill/>
          <a:ln>
            <a:miter lim="800000"/>
            <a:headEnd/>
            <a:tailEnd/>
          </a:ln>
        </p:spPr>
        <p:txBody>
          <a:bodyPr/>
          <a:lstStyle/>
          <a:p>
            <a:fld id="{399075C2-84C2-4E18-B580-6CBFF9C97498}" type="slidenum">
              <a:rPr lang="he-IL"/>
              <a:pPr/>
              <a:t>13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&gt;&gt;&gt; n= (1,2,3)</a:t>
            </a:r>
          </a:p>
          <a:p>
            <a:r>
              <a:rPr lang="en-US" dirty="0"/>
              <a:t>&gt;&gt;&gt; [x*2 for x in n]</a:t>
            </a:r>
          </a:p>
          <a:p>
            <a:r>
              <a:rPr lang="en-US" dirty="0"/>
              <a:t>[2,4,6]</a:t>
            </a:r>
          </a:p>
        </p:txBody>
      </p:sp>
      <p:sp>
        <p:nvSpPr>
          <p:cNvPr id="4" name="Slide Number Placeholder 3"/>
          <p:cNvSpPr>
            <a:spLocks noGrp="1"/>
          </p:cNvSpPr>
          <p:nvPr>
            <p:ph type="sldNum" sz="quarter" idx="10"/>
          </p:nvPr>
        </p:nvSpPr>
        <p:spPr/>
        <p:txBody>
          <a:bodyPr/>
          <a:lstStyle/>
          <a:p>
            <a:fld id="{CA15722D-91FF-4538-949C-AEA40E2C2939}" type="slidenum">
              <a:rPr lang="he-IL" smtClean="0"/>
              <a:pPr/>
              <a:t>58</a:t>
            </a:fld>
            <a:endParaRPr lang="en-US"/>
          </a:p>
        </p:txBody>
      </p:sp>
    </p:spTree>
    <p:extLst>
      <p:ext uri="{BB962C8B-B14F-4D97-AF65-F5344CB8AC3E}">
        <p14:creationId xmlns:p14="http://schemas.microsoft.com/office/powerpoint/2010/main" val="2932450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10C543C-A5B5-4DEC-B690-1482ADFCBDA6}" type="datetime1">
              <a:rPr lang="en-US" smtClean="0"/>
              <a:t>11/28/2021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PPL,    Marina Litvak</a:t>
            </a:r>
          </a:p>
        </p:txBody>
      </p:sp>
      <p:sp>
        <p:nvSpPr>
          <p:cNvPr id="6" name="Slide Number Placeholder 5"/>
          <p:cNvSpPr>
            <a:spLocks noGrp="1"/>
          </p:cNvSpPr>
          <p:nvPr>
            <p:ph type="sldNum" sz="quarter" idx="12"/>
          </p:nvPr>
        </p:nvSpPr>
        <p:spPr/>
        <p:txBody>
          <a:bodyPr/>
          <a:lstStyle>
            <a:lvl1pPr>
              <a:defRPr/>
            </a:lvl1pPr>
          </a:lstStyle>
          <a:p>
            <a:fld id="{9BEDB105-080A-45EE-8734-974A230FB039}" type="slidenum">
              <a:rPr lang="he-IL"/>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51B53A8-A6CE-4721-8D0F-AD47CCE2BEDA}" type="datetime1">
              <a:rPr lang="en-US" smtClean="0"/>
              <a:t>11/28/2021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PPL,    Marina Litvak</a:t>
            </a:r>
          </a:p>
        </p:txBody>
      </p:sp>
      <p:sp>
        <p:nvSpPr>
          <p:cNvPr id="6" name="Slide Number Placeholder 5"/>
          <p:cNvSpPr>
            <a:spLocks noGrp="1"/>
          </p:cNvSpPr>
          <p:nvPr>
            <p:ph type="sldNum" sz="quarter" idx="12"/>
          </p:nvPr>
        </p:nvSpPr>
        <p:spPr/>
        <p:txBody>
          <a:bodyPr/>
          <a:lstStyle>
            <a:lvl1pPr>
              <a:defRPr/>
            </a:lvl1pPr>
          </a:lstStyle>
          <a:p>
            <a:fld id="{443B0582-5D59-4E5D-A29A-88B100CA4D02}" type="slidenum">
              <a:rPr lang="he-IL"/>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B4CDBB4-AFD0-49A8-AFBB-12736443F260}" type="datetime1">
              <a:rPr lang="en-US" smtClean="0"/>
              <a:t>11/28/2021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PPL,    Marina Litvak</a:t>
            </a:r>
          </a:p>
        </p:txBody>
      </p:sp>
      <p:sp>
        <p:nvSpPr>
          <p:cNvPr id="6" name="Slide Number Placeholder 5"/>
          <p:cNvSpPr>
            <a:spLocks noGrp="1"/>
          </p:cNvSpPr>
          <p:nvPr>
            <p:ph type="sldNum" sz="quarter" idx="12"/>
          </p:nvPr>
        </p:nvSpPr>
        <p:spPr/>
        <p:txBody>
          <a:bodyPr/>
          <a:lstStyle>
            <a:lvl1pPr>
              <a:defRPr/>
            </a:lvl1pPr>
          </a:lstStyle>
          <a:p>
            <a:fld id="{7CC4FDD5-F0A9-450A-865E-A7A22A5C24C0}" type="slidenum">
              <a:rPr lang="he-IL"/>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46285A8-9E86-4F3C-A891-DBCF483A780B}" type="datetime1">
              <a:rPr lang="en-US" smtClean="0"/>
              <a:t>11/28/2021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PPL,    Marina Litvak</a:t>
            </a:r>
          </a:p>
        </p:txBody>
      </p:sp>
      <p:sp>
        <p:nvSpPr>
          <p:cNvPr id="6" name="Slide Number Placeholder 5"/>
          <p:cNvSpPr>
            <a:spLocks noGrp="1"/>
          </p:cNvSpPr>
          <p:nvPr>
            <p:ph type="sldNum" sz="quarter" idx="12"/>
          </p:nvPr>
        </p:nvSpPr>
        <p:spPr/>
        <p:txBody>
          <a:bodyPr/>
          <a:lstStyle>
            <a:lvl1pPr>
              <a:defRPr/>
            </a:lvl1pPr>
          </a:lstStyle>
          <a:p>
            <a:fld id="{704228AD-C2B0-4FCB-828B-0D6D60DB4974}" type="slidenum">
              <a:rPr lang="he-IL"/>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47998DD-EC6C-4F12-8BB2-9EEFD7B86F87}" type="datetime1">
              <a:rPr lang="en-US" smtClean="0"/>
              <a:t>11/28/2021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PPL,    Marina Litvak</a:t>
            </a:r>
          </a:p>
        </p:txBody>
      </p:sp>
      <p:sp>
        <p:nvSpPr>
          <p:cNvPr id="6" name="Slide Number Placeholder 5"/>
          <p:cNvSpPr>
            <a:spLocks noGrp="1"/>
          </p:cNvSpPr>
          <p:nvPr>
            <p:ph type="sldNum" sz="quarter" idx="12"/>
          </p:nvPr>
        </p:nvSpPr>
        <p:spPr/>
        <p:txBody>
          <a:bodyPr/>
          <a:lstStyle>
            <a:lvl1pPr>
              <a:defRPr/>
            </a:lvl1pPr>
          </a:lstStyle>
          <a:p>
            <a:fld id="{D6A51933-194C-4F81-BA0C-4A973EE20B04}" type="slidenum">
              <a:rPr lang="he-IL"/>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0236075-DE31-483A-B247-C28262457339}" type="datetime1">
              <a:rPr lang="en-US" smtClean="0"/>
              <a:t>11/28/2021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PPL,    Marina Litvak</a:t>
            </a:r>
          </a:p>
        </p:txBody>
      </p:sp>
      <p:sp>
        <p:nvSpPr>
          <p:cNvPr id="7" name="Slide Number Placeholder 5"/>
          <p:cNvSpPr>
            <a:spLocks noGrp="1"/>
          </p:cNvSpPr>
          <p:nvPr>
            <p:ph type="sldNum" sz="quarter" idx="12"/>
          </p:nvPr>
        </p:nvSpPr>
        <p:spPr/>
        <p:txBody>
          <a:bodyPr/>
          <a:lstStyle>
            <a:lvl1pPr>
              <a:defRPr/>
            </a:lvl1pPr>
          </a:lstStyle>
          <a:p>
            <a:fld id="{31BF9A33-0F31-418A-AD41-EDA7C41A4E09}" type="slidenum">
              <a:rPr lang="he-IL"/>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4C600B0-28B8-434B-961F-3C2505698217}" type="datetime1">
              <a:rPr lang="en-US" smtClean="0"/>
              <a:t>11/28/2021</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PPL,    Marina Litvak</a:t>
            </a:r>
          </a:p>
        </p:txBody>
      </p:sp>
      <p:sp>
        <p:nvSpPr>
          <p:cNvPr id="9" name="Slide Number Placeholder 5"/>
          <p:cNvSpPr>
            <a:spLocks noGrp="1"/>
          </p:cNvSpPr>
          <p:nvPr>
            <p:ph type="sldNum" sz="quarter" idx="12"/>
          </p:nvPr>
        </p:nvSpPr>
        <p:spPr/>
        <p:txBody>
          <a:bodyPr/>
          <a:lstStyle>
            <a:lvl1pPr>
              <a:defRPr/>
            </a:lvl1pPr>
          </a:lstStyle>
          <a:p>
            <a:fld id="{58B3486B-3305-43F0-AF2B-1C18C4408723}" type="slidenum">
              <a:rPr lang="he-IL"/>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E40CAAD-FD5F-4A4D-9DF5-2689D7F9C7D1}" type="datetime1">
              <a:rPr lang="en-US" smtClean="0"/>
              <a:t>11/28/2021</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PPL,    Marina Litvak</a:t>
            </a:r>
          </a:p>
        </p:txBody>
      </p:sp>
      <p:sp>
        <p:nvSpPr>
          <p:cNvPr id="5" name="Slide Number Placeholder 5"/>
          <p:cNvSpPr>
            <a:spLocks noGrp="1"/>
          </p:cNvSpPr>
          <p:nvPr>
            <p:ph type="sldNum" sz="quarter" idx="12"/>
          </p:nvPr>
        </p:nvSpPr>
        <p:spPr/>
        <p:txBody>
          <a:bodyPr/>
          <a:lstStyle>
            <a:lvl1pPr>
              <a:defRPr/>
            </a:lvl1pPr>
          </a:lstStyle>
          <a:p>
            <a:fld id="{F4CFA781-415C-4861-B71F-9D2928A370B3}" type="slidenum">
              <a:rPr lang="he-IL"/>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F2B1D7A-F63E-481C-8553-CFE50CE393A1}" type="datetime1">
              <a:rPr lang="en-US" smtClean="0"/>
              <a:t>11/28/2021</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PPL,    Marina Litvak</a:t>
            </a:r>
          </a:p>
        </p:txBody>
      </p:sp>
      <p:sp>
        <p:nvSpPr>
          <p:cNvPr id="4" name="Slide Number Placeholder 5"/>
          <p:cNvSpPr>
            <a:spLocks noGrp="1"/>
          </p:cNvSpPr>
          <p:nvPr>
            <p:ph type="sldNum" sz="quarter" idx="12"/>
          </p:nvPr>
        </p:nvSpPr>
        <p:spPr/>
        <p:txBody>
          <a:bodyPr/>
          <a:lstStyle>
            <a:lvl1pPr>
              <a:defRPr/>
            </a:lvl1pPr>
          </a:lstStyle>
          <a:p>
            <a:fld id="{6726FB18-FDB4-4E41-AFBF-CA1C8545C090}" type="slidenum">
              <a:rPr lang="he-IL"/>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96D5389-064A-4FA4-BBE8-E5D1B8679D9E}" type="datetime1">
              <a:rPr lang="en-US" smtClean="0"/>
              <a:t>11/28/2021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PPL,    Marina Litvak</a:t>
            </a:r>
          </a:p>
        </p:txBody>
      </p:sp>
      <p:sp>
        <p:nvSpPr>
          <p:cNvPr id="7" name="Slide Number Placeholder 5"/>
          <p:cNvSpPr>
            <a:spLocks noGrp="1"/>
          </p:cNvSpPr>
          <p:nvPr>
            <p:ph type="sldNum" sz="quarter" idx="12"/>
          </p:nvPr>
        </p:nvSpPr>
        <p:spPr/>
        <p:txBody>
          <a:bodyPr/>
          <a:lstStyle>
            <a:lvl1pPr>
              <a:defRPr/>
            </a:lvl1pPr>
          </a:lstStyle>
          <a:p>
            <a:fld id="{6050001A-0DFA-4A8C-AAEE-08ED3D5E0CF6}" type="slidenum">
              <a:rPr lang="he-IL"/>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33E8FD9-4B7F-4743-B730-4991E1B1EB21}" type="datetime1">
              <a:rPr lang="en-US" smtClean="0"/>
              <a:t>11/28/2021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PPL,    Marina Litvak</a:t>
            </a:r>
          </a:p>
        </p:txBody>
      </p:sp>
      <p:sp>
        <p:nvSpPr>
          <p:cNvPr id="7" name="Slide Number Placeholder 5"/>
          <p:cNvSpPr>
            <a:spLocks noGrp="1"/>
          </p:cNvSpPr>
          <p:nvPr>
            <p:ph type="sldNum" sz="quarter" idx="12"/>
          </p:nvPr>
        </p:nvSpPr>
        <p:spPr/>
        <p:txBody>
          <a:bodyPr/>
          <a:lstStyle>
            <a:lvl1pPr>
              <a:defRPr/>
            </a:lvl1pPr>
          </a:lstStyle>
          <a:p>
            <a:fld id="{728540EF-167A-4442-8AF3-05E0D3575A0C}" type="slidenum">
              <a:rPr lang="he-IL"/>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rtl="0" fontAlgn="auto">
              <a:spcBef>
                <a:spcPts val="0"/>
              </a:spcBef>
              <a:spcAft>
                <a:spcPts val="0"/>
              </a:spcAft>
              <a:defRPr sz="1200" smtClean="0">
                <a:solidFill>
                  <a:schemeClr val="tx1">
                    <a:tint val="75000"/>
                  </a:schemeClr>
                </a:solidFill>
                <a:latin typeface="+mn-lt"/>
                <a:cs typeface="+mn-cs"/>
              </a:defRPr>
            </a:lvl1pPr>
          </a:lstStyle>
          <a:p>
            <a:pPr>
              <a:defRPr/>
            </a:pPr>
            <a:fld id="{DEC6A746-9E17-4B1C-BB15-C025E48DA265}" type="datetime1">
              <a:rPr lang="en-US" smtClean="0"/>
              <a:t>11/28/2021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rtl="0" fontAlgn="auto">
              <a:spcBef>
                <a:spcPts val="0"/>
              </a:spcBef>
              <a:spcAft>
                <a:spcPts val="0"/>
              </a:spcAft>
              <a:defRPr sz="1200" smtClean="0">
                <a:solidFill>
                  <a:schemeClr val="tx1">
                    <a:tint val="75000"/>
                  </a:schemeClr>
                </a:solidFill>
                <a:latin typeface="+mn-lt"/>
                <a:cs typeface="+mn-cs"/>
              </a:defRPr>
            </a:lvl1pPr>
          </a:lstStyle>
          <a:p>
            <a:pPr>
              <a:defRPr/>
            </a:pPr>
            <a:r>
              <a:rPr lang="en-US"/>
              <a:t>PPL,    Marina Litvak</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rtl="0">
              <a:defRPr sz="1200">
                <a:solidFill>
                  <a:srgbClr val="898989"/>
                </a:solidFill>
                <a:latin typeface="Calibri" pitchFamily="34" charset="0"/>
              </a:defRPr>
            </a:lvl1pPr>
          </a:lstStyle>
          <a:p>
            <a:fld id="{BA5A36BE-D428-4526-B3B3-8C2B55330B66}" type="slidenum">
              <a:rPr lang="he-IL"/>
              <a:pPr/>
              <a:t>‹#›</a:t>
            </a:fld>
            <a:endParaRPr 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p:cNvSpPr>
            <a:spLocks noGrp="1"/>
          </p:cNvSpPr>
          <p:nvPr>
            <p:ph type="ctrTitle"/>
          </p:nvPr>
        </p:nvSpPr>
        <p:spPr/>
        <p:txBody>
          <a:bodyPr/>
          <a:lstStyle/>
          <a:p>
            <a:r>
              <a:rPr lang="en-US"/>
              <a:t>Principles of Programming Languages</a:t>
            </a:r>
          </a:p>
        </p:txBody>
      </p:sp>
      <p:sp>
        <p:nvSpPr>
          <p:cNvPr id="6" name="Subtitle 5"/>
          <p:cNvSpPr>
            <a:spLocks noGrp="1"/>
          </p:cNvSpPr>
          <p:nvPr>
            <p:ph type="subTitle" idx="1"/>
          </p:nvPr>
        </p:nvSpPr>
        <p:spPr>
          <a:xfrm>
            <a:off x="1371600" y="3886200"/>
            <a:ext cx="6400800" cy="1752600"/>
          </a:xfrm>
        </p:spPr>
        <p:txBody>
          <a:bodyPr rtlCol="0">
            <a:normAutofit/>
          </a:bodyPr>
          <a:lstStyle/>
          <a:p>
            <a:pPr fontAlgn="auto">
              <a:spcAft>
                <a:spcPts val="0"/>
              </a:spcAft>
              <a:buFont typeface="Arial" pitchFamily="34" charset="0"/>
              <a:buNone/>
              <a:defRPr/>
            </a:pPr>
            <a:r>
              <a:rPr lang="en-US" dirty="0"/>
              <a:t>Mutable Data</a:t>
            </a:r>
          </a:p>
        </p:txBody>
      </p:sp>
      <p:sp>
        <p:nvSpPr>
          <p:cNvPr id="4" name="Slide Number Placeholder 3"/>
          <p:cNvSpPr>
            <a:spLocks noGrp="1"/>
          </p:cNvSpPr>
          <p:nvPr>
            <p:ph type="sldNum" sz="quarter" idx="12"/>
          </p:nvPr>
        </p:nvSpPr>
        <p:spPr/>
        <p:txBody>
          <a:bodyPr/>
          <a:lstStyle/>
          <a:p>
            <a:fld id="{96A21A7C-3DEB-4736-9684-18E60D225886}" type="slidenum">
              <a:rPr lang="he-IL"/>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t>Second try…</a:t>
            </a:r>
          </a:p>
        </p:txBody>
      </p:sp>
      <p:sp>
        <p:nvSpPr>
          <p:cNvPr id="3" name="Content Placeholder 2"/>
          <p:cNvSpPr>
            <a:spLocks noGrp="1"/>
          </p:cNvSpPr>
          <p:nvPr>
            <p:ph idx="1"/>
          </p:nvPr>
        </p:nvSpPr>
        <p:spPr/>
        <p:txBody>
          <a:bodyPr>
            <a:normAutofit/>
          </a:bodyPr>
          <a:lstStyle/>
          <a:p>
            <a:pPr>
              <a:lnSpc>
                <a:spcPct val="90000"/>
              </a:lnSpc>
              <a:buFont typeface="Arial" charset="0"/>
              <a:buNone/>
            </a:pPr>
            <a:r>
              <a:rPr lang="en-US" sz="3000" dirty="0"/>
              <a:t>&gt;&gt;&gt; </a:t>
            </a:r>
            <a:r>
              <a:rPr lang="en-US" sz="3000" dirty="0" err="1"/>
              <a:t>def</a:t>
            </a:r>
            <a:r>
              <a:rPr lang="en-US" sz="3000" dirty="0"/>
              <a:t> </a:t>
            </a:r>
            <a:r>
              <a:rPr lang="en-US" sz="3000" i="1" dirty="0" err="1"/>
              <a:t>make_account</a:t>
            </a:r>
            <a:r>
              <a:rPr lang="en-US" sz="3000" dirty="0"/>
              <a:t>(balance):</a:t>
            </a:r>
          </a:p>
          <a:p>
            <a:pPr>
              <a:lnSpc>
                <a:spcPct val="90000"/>
              </a:lnSpc>
              <a:buFont typeface="Arial" charset="0"/>
              <a:buNone/>
            </a:pPr>
            <a:r>
              <a:rPr lang="en-US" sz="3000" dirty="0"/>
              <a:t>		</a:t>
            </a:r>
            <a:r>
              <a:rPr lang="en-US" sz="2600" i="1" dirty="0">
                <a:solidFill>
                  <a:srgbClr val="4F6228"/>
                </a:solidFill>
              </a:rPr>
              <a:t>"""Return a withdraw function that draws down 	balance with each call."""</a:t>
            </a:r>
            <a:endParaRPr lang="en-US" sz="3000" i="1" dirty="0">
              <a:solidFill>
                <a:srgbClr val="4F6228"/>
              </a:solidFill>
            </a:endParaRPr>
          </a:p>
          <a:p>
            <a:pPr>
              <a:lnSpc>
                <a:spcPct val="90000"/>
              </a:lnSpc>
              <a:buFont typeface="Arial" charset="0"/>
              <a:buNone/>
            </a:pPr>
            <a:r>
              <a:rPr lang="en-US" sz="3000" dirty="0"/>
              <a:t>		</a:t>
            </a:r>
            <a:r>
              <a:rPr lang="en-US" sz="3000" dirty="0" err="1"/>
              <a:t>def</a:t>
            </a:r>
            <a:r>
              <a:rPr lang="en-US" sz="3000" dirty="0"/>
              <a:t> </a:t>
            </a:r>
            <a:r>
              <a:rPr lang="en-US" b="1" i="1" dirty="0"/>
              <a:t>withdraw</a:t>
            </a:r>
            <a:r>
              <a:rPr lang="en-US" sz="3000" dirty="0"/>
              <a:t>(amount):</a:t>
            </a:r>
          </a:p>
          <a:p>
            <a:pPr>
              <a:lnSpc>
                <a:spcPct val="90000"/>
              </a:lnSpc>
              <a:buFont typeface="Arial" charset="0"/>
              <a:buNone/>
            </a:pPr>
            <a:r>
              <a:rPr lang="en-US" sz="3000" dirty="0"/>
              <a:t>			if amount &gt; balance:</a:t>
            </a:r>
          </a:p>
          <a:p>
            <a:pPr>
              <a:lnSpc>
                <a:spcPct val="90000"/>
              </a:lnSpc>
              <a:buFont typeface="Arial" charset="0"/>
              <a:buNone/>
            </a:pPr>
            <a:r>
              <a:rPr lang="en-US" sz="3000" dirty="0"/>
              <a:t>				return ’Insufficient funds’</a:t>
            </a:r>
          </a:p>
          <a:p>
            <a:pPr>
              <a:lnSpc>
                <a:spcPct val="90000"/>
              </a:lnSpc>
              <a:buFont typeface="Arial" charset="0"/>
              <a:buNone/>
            </a:pPr>
            <a:r>
              <a:rPr lang="en-US" sz="3000" dirty="0"/>
              <a:t>			</a:t>
            </a:r>
            <a:r>
              <a:rPr lang="en-US" sz="3000" dirty="0">
                <a:solidFill>
                  <a:srgbClr val="FF0000"/>
                </a:solidFill>
              </a:rPr>
              <a:t>balance = balance - amount </a:t>
            </a:r>
            <a:r>
              <a:rPr lang="en-US" sz="2600" dirty="0">
                <a:solidFill>
                  <a:srgbClr val="4F6228"/>
                </a:solidFill>
              </a:rPr>
              <a:t># ???</a:t>
            </a:r>
            <a:endParaRPr lang="en-US" sz="3000" dirty="0">
              <a:solidFill>
                <a:srgbClr val="4F6228"/>
              </a:solidFill>
            </a:endParaRPr>
          </a:p>
          <a:p>
            <a:pPr>
              <a:lnSpc>
                <a:spcPct val="90000"/>
              </a:lnSpc>
              <a:buFont typeface="Arial" charset="0"/>
              <a:buNone/>
            </a:pPr>
            <a:r>
              <a:rPr lang="en-US" sz="3000" dirty="0"/>
              <a:t>			return </a:t>
            </a:r>
            <a:r>
              <a:rPr lang="en-US" sz="3000" dirty="0">
                <a:solidFill>
                  <a:srgbClr val="FF0000"/>
                </a:solidFill>
              </a:rPr>
              <a:t>balance</a:t>
            </a:r>
          </a:p>
          <a:p>
            <a:pPr>
              <a:lnSpc>
                <a:spcPct val="90000"/>
              </a:lnSpc>
              <a:buFont typeface="Arial" charset="0"/>
              <a:buNone/>
            </a:pPr>
            <a:r>
              <a:rPr lang="en-US" sz="3000" dirty="0"/>
              <a:t>		return </a:t>
            </a:r>
            <a:r>
              <a:rPr lang="en-US" b="1" i="1" dirty="0"/>
              <a:t>withdraw</a:t>
            </a:r>
          </a:p>
        </p:txBody>
      </p:sp>
      <p:sp>
        <p:nvSpPr>
          <p:cNvPr id="5" name="Slide Number Placeholder 4"/>
          <p:cNvSpPr>
            <a:spLocks noGrp="1"/>
          </p:cNvSpPr>
          <p:nvPr>
            <p:ph type="sldNum" sz="quarter" idx="12"/>
          </p:nvPr>
        </p:nvSpPr>
        <p:spPr/>
        <p:txBody>
          <a:bodyPr/>
          <a:lstStyle/>
          <a:p>
            <a:fld id="{92ACEB5A-5DA8-43B8-90B5-3B03FB78FC00}" type="slidenum">
              <a:rPr lang="he-IL"/>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t>Creating account</a:t>
            </a:r>
          </a:p>
        </p:txBody>
      </p:sp>
      <p:sp>
        <p:nvSpPr>
          <p:cNvPr id="23554" name="Content Placeholder 2"/>
          <p:cNvSpPr>
            <a:spLocks noGrp="1"/>
          </p:cNvSpPr>
          <p:nvPr>
            <p:ph idx="1"/>
          </p:nvPr>
        </p:nvSpPr>
        <p:spPr/>
        <p:txBody>
          <a:bodyPr/>
          <a:lstStyle/>
          <a:p>
            <a:r>
              <a:rPr lang="en-US" sz="3000" dirty="0"/>
              <a:t>An implementation of </a:t>
            </a:r>
            <a:r>
              <a:rPr lang="en-US" sz="3000" i="1" dirty="0" err="1"/>
              <a:t>make_account</a:t>
            </a:r>
            <a:r>
              <a:rPr lang="en-US" sz="3000" dirty="0"/>
              <a:t> requires a  </a:t>
            </a:r>
            <a:r>
              <a:rPr lang="en-US" sz="3000" b="1" dirty="0">
                <a:solidFill>
                  <a:srgbClr val="FF0000"/>
                </a:solidFill>
              </a:rPr>
              <a:t>nonlocal</a:t>
            </a:r>
            <a:r>
              <a:rPr lang="en-US" sz="3000" dirty="0"/>
              <a:t> statement. </a:t>
            </a:r>
          </a:p>
          <a:p>
            <a:pPr lvl="1"/>
            <a:endParaRPr lang="en-US" dirty="0"/>
          </a:p>
          <a:p>
            <a:pPr lvl="1"/>
            <a:r>
              <a:rPr lang="en-US" dirty="0"/>
              <a:t>When we call </a:t>
            </a:r>
            <a:r>
              <a:rPr lang="en-US" dirty="0" err="1"/>
              <a:t>make_account</a:t>
            </a:r>
            <a:r>
              <a:rPr lang="en-US" dirty="0"/>
              <a:t>, we bind the name </a:t>
            </a:r>
            <a:r>
              <a:rPr lang="en-US" b="1" dirty="0"/>
              <a:t>balance</a:t>
            </a:r>
            <a:r>
              <a:rPr lang="en-US" dirty="0"/>
              <a:t> to the initial amount. </a:t>
            </a:r>
          </a:p>
          <a:p>
            <a:pPr lvl="1"/>
            <a:endParaRPr lang="en-US" dirty="0"/>
          </a:p>
          <a:p>
            <a:pPr lvl="1"/>
            <a:r>
              <a:rPr lang="en-US" dirty="0"/>
              <a:t>We then define and return a local function, </a:t>
            </a:r>
            <a:r>
              <a:rPr lang="en-US" i="1" dirty="0"/>
              <a:t>withdraw</a:t>
            </a:r>
            <a:r>
              <a:rPr lang="en-US" dirty="0"/>
              <a:t>, which updates and returns the value of </a:t>
            </a:r>
            <a:r>
              <a:rPr lang="en-US" b="1" dirty="0"/>
              <a:t>balance</a:t>
            </a:r>
            <a:r>
              <a:rPr lang="en-US" dirty="0"/>
              <a:t> when called.</a:t>
            </a:r>
          </a:p>
        </p:txBody>
      </p:sp>
      <p:sp>
        <p:nvSpPr>
          <p:cNvPr id="4" name="Slide Number Placeholder 3"/>
          <p:cNvSpPr>
            <a:spLocks noGrp="1"/>
          </p:cNvSpPr>
          <p:nvPr>
            <p:ph type="sldNum" sz="quarter" idx="12"/>
          </p:nvPr>
        </p:nvSpPr>
        <p:spPr/>
        <p:txBody>
          <a:bodyPr/>
          <a:lstStyle/>
          <a:p>
            <a:fld id="{8CE86FE4-7A19-48C3-9E01-FC4392AF5834}" type="slidenum">
              <a:rPr lang="he-IL"/>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Autofit/>
          </a:bodyPr>
          <a:lstStyle/>
          <a:p>
            <a:pPr>
              <a:buFont typeface="Arial" charset="0"/>
              <a:buNone/>
            </a:pPr>
            <a:r>
              <a:rPr lang="en-US" sz="2800" dirty="0"/>
              <a:t>&gt;&gt;&gt; </a:t>
            </a:r>
            <a:r>
              <a:rPr lang="en-US" sz="2800" dirty="0" err="1"/>
              <a:t>def</a:t>
            </a:r>
            <a:r>
              <a:rPr lang="en-US" sz="2800" dirty="0"/>
              <a:t> </a:t>
            </a:r>
            <a:r>
              <a:rPr lang="en-US" sz="2800" i="1" dirty="0" err="1"/>
              <a:t>make_account</a:t>
            </a:r>
            <a:r>
              <a:rPr lang="en-US" sz="2800" dirty="0"/>
              <a:t>(balance):</a:t>
            </a:r>
          </a:p>
          <a:p>
            <a:pPr>
              <a:buFont typeface="Arial" charset="0"/>
              <a:buNone/>
            </a:pPr>
            <a:r>
              <a:rPr lang="en-US" sz="2800" dirty="0"/>
              <a:t>		</a:t>
            </a:r>
            <a:r>
              <a:rPr lang="en-US" sz="2400" i="1" dirty="0">
                <a:solidFill>
                  <a:srgbClr val="4F6228"/>
                </a:solidFill>
              </a:rPr>
              <a:t>"""Return a withdraw function that draws down 	balance with each call."""</a:t>
            </a:r>
            <a:endParaRPr lang="en-US" sz="2800" i="1" dirty="0">
              <a:solidFill>
                <a:srgbClr val="4F6228"/>
              </a:solidFill>
            </a:endParaRPr>
          </a:p>
          <a:p>
            <a:pPr>
              <a:buFont typeface="Arial" charset="0"/>
              <a:buNone/>
            </a:pPr>
            <a:r>
              <a:rPr lang="en-US" sz="2800" dirty="0"/>
              <a:t>		</a:t>
            </a:r>
            <a:r>
              <a:rPr lang="en-US" sz="2800" dirty="0" err="1"/>
              <a:t>def</a:t>
            </a:r>
            <a:r>
              <a:rPr lang="en-US" sz="2800" dirty="0"/>
              <a:t> </a:t>
            </a:r>
            <a:r>
              <a:rPr lang="en-US" b="1" i="1" dirty="0"/>
              <a:t>withdraw</a:t>
            </a:r>
            <a:r>
              <a:rPr lang="en-US" sz="2800" dirty="0"/>
              <a:t>(amount):</a:t>
            </a:r>
          </a:p>
          <a:p>
            <a:pPr>
              <a:buFont typeface="Arial" charset="0"/>
              <a:buNone/>
            </a:pPr>
            <a:r>
              <a:rPr lang="en-US" sz="2800" dirty="0"/>
              <a:t>			</a:t>
            </a:r>
            <a:r>
              <a:rPr lang="en-US" sz="2800" b="1" dirty="0">
                <a:solidFill>
                  <a:srgbClr val="FF0000"/>
                </a:solidFill>
              </a:rPr>
              <a:t>nonlocal</a:t>
            </a:r>
            <a:r>
              <a:rPr lang="en-US" sz="2800" b="1" dirty="0"/>
              <a:t> balance </a:t>
            </a:r>
            <a:r>
              <a:rPr lang="en-US" sz="2400" dirty="0">
                <a:solidFill>
                  <a:srgbClr val="4F6228"/>
                </a:solidFill>
              </a:rPr>
              <a:t># Declare the name 						"balance" nonlocal</a:t>
            </a:r>
            <a:endParaRPr lang="en-US" sz="2800" dirty="0">
              <a:solidFill>
                <a:srgbClr val="4F6228"/>
              </a:solidFill>
            </a:endParaRPr>
          </a:p>
          <a:p>
            <a:pPr>
              <a:buFont typeface="Arial" charset="0"/>
              <a:buNone/>
            </a:pPr>
            <a:r>
              <a:rPr lang="en-US" sz="2800" dirty="0"/>
              <a:t>			if amount &gt; balance:</a:t>
            </a:r>
          </a:p>
          <a:p>
            <a:pPr>
              <a:buFont typeface="Arial" charset="0"/>
              <a:buNone/>
            </a:pPr>
            <a:r>
              <a:rPr lang="en-US" sz="2800" dirty="0"/>
              <a:t>				return ’Insufficient funds’</a:t>
            </a:r>
          </a:p>
          <a:p>
            <a:pPr>
              <a:buFont typeface="Arial" charset="0"/>
              <a:buNone/>
            </a:pPr>
            <a:r>
              <a:rPr lang="en-US" sz="2800" dirty="0"/>
              <a:t>			balance = balance - amount </a:t>
            </a:r>
            <a:r>
              <a:rPr lang="en-US" sz="2400" dirty="0">
                <a:solidFill>
                  <a:srgbClr val="4F6228"/>
                </a:solidFill>
              </a:rPr>
              <a:t># Re-bind the 					existing balance name</a:t>
            </a:r>
            <a:endParaRPr lang="en-US" sz="2800" dirty="0">
              <a:solidFill>
                <a:srgbClr val="4F6228"/>
              </a:solidFill>
            </a:endParaRPr>
          </a:p>
          <a:p>
            <a:pPr>
              <a:buFont typeface="Arial" charset="0"/>
              <a:buNone/>
            </a:pPr>
            <a:r>
              <a:rPr lang="en-US" sz="2800" dirty="0"/>
              <a:t>			return balance</a:t>
            </a:r>
          </a:p>
          <a:p>
            <a:pPr>
              <a:buFont typeface="Arial" charset="0"/>
              <a:buNone/>
            </a:pPr>
            <a:r>
              <a:rPr lang="en-US" sz="2800" dirty="0"/>
              <a:t>		return </a:t>
            </a:r>
            <a:r>
              <a:rPr lang="en-US" b="1" i="1" dirty="0"/>
              <a:t>withdraw</a:t>
            </a:r>
          </a:p>
        </p:txBody>
      </p:sp>
      <p:sp>
        <p:nvSpPr>
          <p:cNvPr id="4" name="Slide Number Placeholder 3"/>
          <p:cNvSpPr>
            <a:spLocks noGrp="1"/>
          </p:cNvSpPr>
          <p:nvPr>
            <p:ph type="sldNum" sz="quarter" idx="12"/>
          </p:nvPr>
        </p:nvSpPr>
        <p:spPr/>
        <p:txBody>
          <a:bodyPr/>
          <a:lstStyle/>
          <a:p>
            <a:fld id="{D847D111-EE08-47BF-8F33-A27E8D52BCCD}" type="slidenum">
              <a:rPr lang="he-IL"/>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t>Nonlocal statement</a:t>
            </a:r>
          </a:p>
        </p:txBody>
      </p:sp>
      <p:sp>
        <p:nvSpPr>
          <p:cNvPr id="25602" name="Content Placeholder 2"/>
          <p:cNvSpPr>
            <a:spLocks noGrp="1"/>
          </p:cNvSpPr>
          <p:nvPr>
            <p:ph idx="1"/>
          </p:nvPr>
        </p:nvSpPr>
        <p:spPr>
          <a:xfrm>
            <a:off x="457200" y="1828800"/>
            <a:ext cx="8229600" cy="4297363"/>
          </a:xfrm>
        </p:spPr>
        <p:txBody>
          <a:bodyPr/>
          <a:lstStyle/>
          <a:p>
            <a:r>
              <a:rPr lang="en-US" sz="3000" dirty="0"/>
              <a:t>Whenever we change the binding of the name </a:t>
            </a:r>
            <a:r>
              <a:rPr lang="en-US" sz="3000" i="1" dirty="0"/>
              <a:t>balance</a:t>
            </a:r>
            <a:r>
              <a:rPr lang="en-US" sz="3000" dirty="0"/>
              <a:t>, the binding is changed in the </a:t>
            </a:r>
            <a:r>
              <a:rPr lang="en-US" sz="3000" u="sng" dirty="0"/>
              <a:t>first frame in which balance is already bound</a:t>
            </a:r>
            <a:endParaRPr lang="en-US" sz="3000" dirty="0"/>
          </a:p>
          <a:p>
            <a:endParaRPr lang="en-US" sz="3000" dirty="0"/>
          </a:p>
          <a:p>
            <a:r>
              <a:rPr lang="en-US" sz="3000" dirty="0"/>
              <a:t>Indicates that the name appears somewhere in the environment other than the first (local) frame or the last (global) frame.</a:t>
            </a:r>
          </a:p>
        </p:txBody>
      </p:sp>
      <p:sp>
        <p:nvSpPr>
          <p:cNvPr id="4" name="Slide Number Placeholder 3"/>
          <p:cNvSpPr>
            <a:spLocks noGrp="1"/>
          </p:cNvSpPr>
          <p:nvPr>
            <p:ph type="sldNum" sz="quarter" idx="12"/>
          </p:nvPr>
        </p:nvSpPr>
        <p:spPr/>
        <p:txBody>
          <a:bodyPr/>
          <a:lstStyle/>
          <a:p>
            <a:fld id="{3E0DEE1E-DAAA-4348-AFFD-C9982EF88D1E}" type="slidenum">
              <a:rPr lang="he-IL"/>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t>Important note</a:t>
            </a:r>
          </a:p>
        </p:txBody>
      </p:sp>
      <p:sp>
        <p:nvSpPr>
          <p:cNvPr id="27650" name="Content Placeholder 2"/>
          <p:cNvSpPr>
            <a:spLocks noGrp="1"/>
          </p:cNvSpPr>
          <p:nvPr>
            <p:ph idx="1"/>
          </p:nvPr>
        </p:nvSpPr>
        <p:spPr/>
        <p:txBody>
          <a:bodyPr/>
          <a:lstStyle/>
          <a:p>
            <a:r>
              <a:rPr lang="en-US"/>
              <a:t>Nonlocal statement does not exist in Python 2</a:t>
            </a:r>
          </a:p>
          <a:p>
            <a:r>
              <a:rPr lang="en-US"/>
              <a:t>How it can be replaced?</a:t>
            </a:r>
          </a:p>
          <a:p>
            <a:r>
              <a:rPr lang="en-US"/>
              <a:t>Soon… in the end of this lesson</a:t>
            </a:r>
          </a:p>
        </p:txBody>
      </p:sp>
      <p:sp>
        <p:nvSpPr>
          <p:cNvPr id="5" name="Slide Number Placeholder 4"/>
          <p:cNvSpPr>
            <a:spLocks noGrp="1"/>
          </p:cNvSpPr>
          <p:nvPr>
            <p:ph type="sldNum" sz="quarter" idx="12"/>
          </p:nvPr>
        </p:nvSpPr>
        <p:spPr/>
        <p:txBody>
          <a:bodyPr/>
          <a:lstStyle/>
          <a:p>
            <a:fld id="{FE2FAC60-4B28-49E7-BBCC-E604467F834A}" type="slidenum">
              <a:rPr lang="he-IL"/>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a:t>Visualization with environment diagrams</a:t>
            </a:r>
          </a:p>
        </p:txBody>
      </p:sp>
      <p:sp>
        <p:nvSpPr>
          <p:cNvPr id="28674" name="Content Placeholder 2"/>
          <p:cNvSpPr>
            <a:spLocks noGrp="1"/>
          </p:cNvSpPr>
          <p:nvPr>
            <p:ph idx="1"/>
          </p:nvPr>
        </p:nvSpPr>
        <p:spPr>
          <a:xfrm>
            <a:off x="457200" y="1981200"/>
            <a:ext cx="8229600" cy="4144963"/>
          </a:xfrm>
        </p:spPr>
        <p:txBody>
          <a:bodyPr/>
          <a:lstStyle/>
          <a:p>
            <a:pPr>
              <a:buFont typeface="Arial" charset="0"/>
              <a:buNone/>
            </a:pPr>
            <a:r>
              <a:rPr lang="en-US" dirty="0"/>
              <a:t>&gt;&gt;&gt; </a:t>
            </a:r>
            <a:r>
              <a:rPr lang="en-US" dirty="0" err="1"/>
              <a:t>wd</a:t>
            </a:r>
            <a:r>
              <a:rPr lang="en-US" dirty="0"/>
              <a:t> = </a:t>
            </a:r>
            <a:r>
              <a:rPr lang="en-US" dirty="0" err="1"/>
              <a:t>make_account</a:t>
            </a:r>
            <a:r>
              <a:rPr lang="en-US" dirty="0"/>
              <a:t>(20)</a:t>
            </a:r>
          </a:p>
          <a:p>
            <a:pPr>
              <a:buFont typeface="Arial" charset="0"/>
              <a:buNone/>
            </a:pPr>
            <a:r>
              <a:rPr lang="en-US" dirty="0"/>
              <a:t>&gt;&gt;&gt; </a:t>
            </a:r>
            <a:r>
              <a:rPr lang="en-US" dirty="0" err="1"/>
              <a:t>wd</a:t>
            </a:r>
            <a:r>
              <a:rPr lang="en-US" dirty="0"/>
              <a:t>(5)</a:t>
            </a:r>
          </a:p>
          <a:p>
            <a:pPr>
              <a:buFont typeface="Arial" charset="0"/>
              <a:buNone/>
            </a:pPr>
            <a:r>
              <a:rPr lang="en-US" dirty="0"/>
              <a:t>15</a:t>
            </a:r>
          </a:p>
          <a:p>
            <a:pPr>
              <a:buFont typeface="Arial" charset="0"/>
              <a:buNone/>
            </a:pPr>
            <a:r>
              <a:rPr lang="en-US" dirty="0"/>
              <a:t>&gt;&gt;&gt; </a:t>
            </a:r>
            <a:r>
              <a:rPr lang="en-US" dirty="0" err="1"/>
              <a:t>wd</a:t>
            </a:r>
            <a:r>
              <a:rPr lang="en-US" dirty="0"/>
              <a:t>(3)</a:t>
            </a:r>
          </a:p>
          <a:p>
            <a:pPr>
              <a:buFont typeface="Arial" charset="0"/>
              <a:buNone/>
            </a:pPr>
            <a:r>
              <a:rPr lang="en-US" dirty="0"/>
              <a:t>12</a:t>
            </a:r>
          </a:p>
        </p:txBody>
      </p:sp>
      <p:sp>
        <p:nvSpPr>
          <p:cNvPr id="4" name="Slide Number Placeholder 3"/>
          <p:cNvSpPr>
            <a:spLocks noGrp="1"/>
          </p:cNvSpPr>
          <p:nvPr>
            <p:ph type="sldNum" sz="quarter" idx="12"/>
          </p:nvPr>
        </p:nvSpPr>
        <p:spPr/>
        <p:txBody>
          <a:bodyPr/>
          <a:lstStyle/>
          <a:p>
            <a:fld id="{1E0AC04D-36FA-4E36-A9F7-70D9F956229C}" type="slidenum">
              <a:rPr lang="he-IL"/>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a:t>The Benefits of Non-Local Assignment</a:t>
            </a:r>
          </a:p>
        </p:txBody>
      </p:sp>
      <p:sp>
        <p:nvSpPr>
          <p:cNvPr id="29698" name="Content Placeholder 2"/>
          <p:cNvSpPr>
            <a:spLocks noGrp="1"/>
          </p:cNvSpPr>
          <p:nvPr>
            <p:ph idx="1"/>
          </p:nvPr>
        </p:nvSpPr>
        <p:spPr/>
        <p:txBody>
          <a:bodyPr/>
          <a:lstStyle/>
          <a:p>
            <a:r>
              <a:rPr lang="en-US" sz="3000" dirty="0"/>
              <a:t>Maintains some state that is </a:t>
            </a:r>
            <a:r>
              <a:rPr lang="en-US" sz="3000" b="1" i="1" dirty="0"/>
              <a:t>local</a:t>
            </a:r>
            <a:r>
              <a:rPr lang="en-US" sz="3000" dirty="0"/>
              <a:t> to a function, but </a:t>
            </a:r>
            <a:r>
              <a:rPr lang="en-US" sz="3000" b="1" i="1" dirty="0"/>
              <a:t>evolves</a:t>
            </a:r>
            <a:r>
              <a:rPr lang="en-US" sz="3000" dirty="0"/>
              <a:t> over successive calls to that function</a:t>
            </a:r>
          </a:p>
          <a:p>
            <a:pPr lvl="1"/>
            <a:endParaRPr lang="en-US" dirty="0"/>
          </a:p>
          <a:p>
            <a:pPr lvl="1"/>
            <a:r>
              <a:rPr lang="en-US" dirty="0"/>
              <a:t>The balance associated with a particular withdraw function is </a:t>
            </a:r>
            <a:r>
              <a:rPr lang="en-US" b="1" dirty="0"/>
              <a:t>shared </a:t>
            </a:r>
            <a:r>
              <a:rPr lang="en-US" dirty="0"/>
              <a:t>among </a:t>
            </a:r>
            <a:r>
              <a:rPr lang="en-US" b="1" dirty="0"/>
              <a:t>all</a:t>
            </a:r>
            <a:r>
              <a:rPr lang="en-US" dirty="0"/>
              <a:t> calls to that function. </a:t>
            </a:r>
          </a:p>
          <a:p>
            <a:pPr lvl="1"/>
            <a:endParaRPr lang="en-US" dirty="0"/>
          </a:p>
          <a:p>
            <a:pPr lvl="1"/>
            <a:r>
              <a:rPr lang="en-US" dirty="0"/>
              <a:t>However, the binding for balance associated with an instance of withdraw is </a:t>
            </a:r>
            <a:r>
              <a:rPr lang="en-US" b="1" dirty="0"/>
              <a:t>inaccessible</a:t>
            </a:r>
            <a:r>
              <a:rPr lang="en-US" dirty="0"/>
              <a:t> to the rest of the program. </a:t>
            </a:r>
          </a:p>
        </p:txBody>
      </p:sp>
      <p:sp>
        <p:nvSpPr>
          <p:cNvPr id="4" name="Slide Number Placeholder 3"/>
          <p:cNvSpPr>
            <a:spLocks noGrp="1"/>
          </p:cNvSpPr>
          <p:nvPr>
            <p:ph type="sldNum" sz="quarter" idx="12"/>
          </p:nvPr>
        </p:nvSpPr>
        <p:spPr/>
        <p:txBody>
          <a:bodyPr/>
          <a:lstStyle/>
          <a:p>
            <a:fld id="{5843DEE2-39F5-4985-BA38-E8910C9A643E}" type="slidenum">
              <a:rPr lang="he-IL"/>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t>Environment Model</a:t>
            </a:r>
          </a:p>
        </p:txBody>
      </p:sp>
      <p:sp>
        <p:nvSpPr>
          <p:cNvPr id="30722" name="Content Placeholder 2"/>
          <p:cNvSpPr>
            <a:spLocks noGrp="1"/>
          </p:cNvSpPr>
          <p:nvPr>
            <p:ph idx="1"/>
          </p:nvPr>
        </p:nvSpPr>
        <p:spPr/>
        <p:txBody>
          <a:bodyPr/>
          <a:lstStyle/>
          <a:p>
            <a:r>
              <a:rPr lang="en-US" dirty="0"/>
              <a:t>Only </a:t>
            </a:r>
            <a:r>
              <a:rPr lang="en-US" i="1" dirty="0"/>
              <a:t>withdraw</a:t>
            </a:r>
            <a:r>
              <a:rPr lang="en-US" dirty="0"/>
              <a:t> is associated with the frame for </a:t>
            </a:r>
            <a:r>
              <a:rPr lang="en-US" i="1" dirty="0" err="1"/>
              <a:t>make_account</a:t>
            </a:r>
            <a:r>
              <a:rPr lang="en-US" dirty="0"/>
              <a:t> in which it was defined. </a:t>
            </a:r>
          </a:p>
          <a:p>
            <a:endParaRPr lang="en-US" dirty="0"/>
          </a:p>
          <a:p>
            <a:r>
              <a:rPr lang="en-US" dirty="0"/>
              <a:t>If </a:t>
            </a:r>
            <a:r>
              <a:rPr lang="en-US" i="1" dirty="0" err="1"/>
              <a:t>make_account</a:t>
            </a:r>
            <a:r>
              <a:rPr lang="en-US" i="1" dirty="0"/>
              <a:t> </a:t>
            </a:r>
            <a:r>
              <a:rPr lang="en-US" dirty="0"/>
              <a:t>is called again, then it will create a </a:t>
            </a:r>
            <a:r>
              <a:rPr lang="en-US" b="1" i="1" dirty="0"/>
              <a:t>separate frame</a:t>
            </a:r>
            <a:r>
              <a:rPr lang="en-US" b="1" dirty="0"/>
              <a:t> </a:t>
            </a:r>
            <a:r>
              <a:rPr lang="en-US" dirty="0"/>
              <a:t>with a </a:t>
            </a:r>
            <a:r>
              <a:rPr lang="en-US" b="1" i="1" dirty="0"/>
              <a:t>separate binding</a:t>
            </a:r>
            <a:r>
              <a:rPr lang="en-US" i="1" dirty="0"/>
              <a:t> for balance</a:t>
            </a:r>
            <a:r>
              <a:rPr lang="en-US" dirty="0"/>
              <a:t>.</a:t>
            </a:r>
          </a:p>
          <a:p>
            <a:pPr>
              <a:buFont typeface="Arial" charset="0"/>
              <a:buNone/>
            </a:pPr>
            <a:endParaRPr lang="en-US" dirty="0"/>
          </a:p>
        </p:txBody>
      </p:sp>
      <p:sp>
        <p:nvSpPr>
          <p:cNvPr id="4" name="Slide Number Placeholder 3"/>
          <p:cNvSpPr>
            <a:spLocks noGrp="1"/>
          </p:cNvSpPr>
          <p:nvPr>
            <p:ph type="sldNum" sz="quarter" idx="12"/>
          </p:nvPr>
        </p:nvSpPr>
        <p:spPr/>
        <p:txBody>
          <a:bodyPr/>
          <a:lstStyle/>
          <a:p>
            <a:fld id="{1E3374A0-FFFD-42EC-B686-6F18440BDB72}" type="slidenum">
              <a:rPr lang="he-IL"/>
              <a:pPr/>
              <a:t>17</a:t>
            </a:fld>
            <a:endParaRPr lang="en-US"/>
          </a:p>
        </p:txBody>
      </p:sp>
      <p:pic>
        <p:nvPicPr>
          <p:cNvPr id="1026" name="Picture 2" descr="http://img.interia.pl/biznes/nimg/e/k/Zysk_netto_Getin_Noble_60783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251960"/>
            <a:ext cx="3429000" cy="2606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t>Example</a:t>
            </a:r>
          </a:p>
        </p:txBody>
      </p:sp>
      <p:sp>
        <p:nvSpPr>
          <p:cNvPr id="31746" name="Content Placeholder 2"/>
          <p:cNvSpPr>
            <a:spLocks noGrp="1"/>
          </p:cNvSpPr>
          <p:nvPr>
            <p:ph idx="1"/>
          </p:nvPr>
        </p:nvSpPr>
        <p:spPr>
          <a:xfrm>
            <a:off x="457200" y="1371600"/>
            <a:ext cx="8229600" cy="4876800"/>
          </a:xfrm>
        </p:spPr>
        <p:txBody>
          <a:bodyPr/>
          <a:lstStyle/>
          <a:p>
            <a:pPr>
              <a:buFont typeface="Arial" charset="0"/>
              <a:buNone/>
            </a:pPr>
            <a:r>
              <a:rPr lang="en-US" sz="2800" dirty="0"/>
              <a:t>A second call to </a:t>
            </a:r>
            <a:r>
              <a:rPr lang="en-US" sz="2800" dirty="0" err="1"/>
              <a:t>make_account</a:t>
            </a:r>
            <a:r>
              <a:rPr lang="en-US" sz="2800" dirty="0"/>
              <a:t> returns a second </a:t>
            </a:r>
            <a:r>
              <a:rPr lang="en-US" sz="2800" i="1" dirty="0"/>
              <a:t>withdraw</a:t>
            </a:r>
            <a:r>
              <a:rPr lang="en-US" sz="2800" dirty="0"/>
              <a:t> function that is associated with yet </a:t>
            </a:r>
            <a:r>
              <a:rPr lang="en-US" sz="2800" b="1" dirty="0">
                <a:solidFill>
                  <a:srgbClr val="C00000"/>
                </a:solidFill>
              </a:rPr>
              <a:t>another environment = another bank account</a:t>
            </a:r>
          </a:p>
          <a:p>
            <a:pPr>
              <a:buFont typeface="Arial" charset="0"/>
              <a:buNone/>
            </a:pPr>
            <a:endParaRPr lang="en-US" sz="2800" dirty="0"/>
          </a:p>
          <a:p>
            <a:pPr>
              <a:buFont typeface="Arial" charset="0"/>
              <a:buNone/>
            </a:pPr>
            <a:r>
              <a:rPr lang="en-US" sz="2800" dirty="0"/>
              <a:t>&gt;&gt;&gt; wd2 = </a:t>
            </a:r>
            <a:r>
              <a:rPr lang="en-US" sz="2800" dirty="0" err="1"/>
              <a:t>make_account</a:t>
            </a:r>
            <a:r>
              <a:rPr lang="en-US" sz="2800" dirty="0"/>
              <a:t>(10)</a:t>
            </a:r>
          </a:p>
          <a:p>
            <a:pPr>
              <a:buFont typeface="Arial" charset="0"/>
              <a:buNone/>
            </a:pPr>
            <a:endParaRPr lang="en-US" sz="2800" dirty="0"/>
          </a:p>
          <a:p>
            <a:pPr>
              <a:buFont typeface="Arial" charset="0"/>
              <a:buNone/>
            </a:pPr>
            <a:r>
              <a:rPr lang="en-US" sz="2800" dirty="0"/>
              <a:t>&gt;&gt;&gt; wd2(6)</a:t>
            </a:r>
          </a:p>
          <a:p>
            <a:pPr>
              <a:buFont typeface="Arial" charset="0"/>
              <a:buNone/>
            </a:pPr>
            <a:r>
              <a:rPr lang="en-US" sz="2800" dirty="0"/>
              <a:t>4</a:t>
            </a:r>
          </a:p>
        </p:txBody>
      </p:sp>
      <p:sp>
        <p:nvSpPr>
          <p:cNvPr id="4" name="Slide Number Placeholder 3"/>
          <p:cNvSpPr>
            <a:spLocks noGrp="1"/>
          </p:cNvSpPr>
          <p:nvPr>
            <p:ph type="sldNum" sz="quarter" idx="12"/>
          </p:nvPr>
        </p:nvSpPr>
        <p:spPr/>
        <p:txBody>
          <a:bodyPr/>
          <a:lstStyle/>
          <a:p>
            <a:fld id="{BE45F03E-9713-48E6-ADB5-E495730A6679}" type="slidenum">
              <a:rPr lang="he-IL"/>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t>Diagrams</a:t>
            </a:r>
          </a:p>
        </p:txBody>
      </p:sp>
      <p:sp>
        <p:nvSpPr>
          <p:cNvPr id="32770" name="Content Placeholder 2"/>
          <p:cNvSpPr>
            <a:spLocks noGrp="1"/>
          </p:cNvSpPr>
          <p:nvPr>
            <p:ph idx="1"/>
          </p:nvPr>
        </p:nvSpPr>
        <p:spPr/>
        <p:txBody>
          <a:bodyPr/>
          <a:lstStyle/>
          <a:p>
            <a:pPr>
              <a:buFont typeface="Arial" charset="0"/>
              <a:buNone/>
            </a:pPr>
            <a:r>
              <a:rPr lang="en-US" dirty="0"/>
              <a:t>&gt;&gt;&gt; wd2 = </a:t>
            </a:r>
            <a:r>
              <a:rPr lang="en-US" dirty="0" err="1"/>
              <a:t>make_account</a:t>
            </a:r>
            <a:r>
              <a:rPr lang="en-US" dirty="0"/>
              <a:t>(10)</a:t>
            </a:r>
          </a:p>
          <a:p>
            <a:pPr>
              <a:buFont typeface="Arial" charset="0"/>
              <a:buNone/>
            </a:pPr>
            <a:r>
              <a:rPr lang="en-US" dirty="0"/>
              <a:t>&gt;&gt;&gt; wd2(6)</a:t>
            </a:r>
          </a:p>
          <a:p>
            <a:pPr>
              <a:buFont typeface="Arial" charset="0"/>
              <a:buNone/>
            </a:pPr>
            <a:r>
              <a:rPr lang="en-US" dirty="0"/>
              <a:t>4</a:t>
            </a:r>
          </a:p>
          <a:p>
            <a:pPr>
              <a:buFont typeface="Arial" charset="0"/>
              <a:buNone/>
            </a:pPr>
            <a:endParaRPr lang="en-US" dirty="0"/>
          </a:p>
        </p:txBody>
      </p:sp>
      <p:sp>
        <p:nvSpPr>
          <p:cNvPr id="4" name="Slide Number Placeholder 3"/>
          <p:cNvSpPr>
            <a:spLocks noGrp="1"/>
          </p:cNvSpPr>
          <p:nvPr>
            <p:ph type="sldNum" sz="quarter" idx="12"/>
          </p:nvPr>
        </p:nvSpPr>
        <p:spPr/>
        <p:txBody>
          <a:bodyPr/>
          <a:lstStyle/>
          <a:p>
            <a:fld id="{2B386734-DE8F-4DDD-B3B2-55388C74F5F4}" type="slidenum">
              <a:rPr lang="he-IL"/>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remember???</a:t>
            </a:r>
          </a:p>
        </p:txBody>
      </p:sp>
      <p:sp>
        <p:nvSpPr>
          <p:cNvPr id="3" name="Content Placeholder 2"/>
          <p:cNvSpPr>
            <a:spLocks noGrp="1"/>
          </p:cNvSpPr>
          <p:nvPr>
            <p:ph idx="1"/>
          </p:nvPr>
        </p:nvSpPr>
        <p:spPr>
          <a:xfrm>
            <a:off x="457200" y="1600200"/>
            <a:ext cx="8458200" cy="4525963"/>
          </a:xfrm>
        </p:spPr>
        <p:txBody>
          <a:bodyPr/>
          <a:lstStyle/>
          <a:p>
            <a:r>
              <a:rPr lang="en-US" dirty="0"/>
              <a:t>Which type did we implement last week?</a:t>
            </a:r>
          </a:p>
          <a:p>
            <a:r>
              <a:rPr lang="en-US" dirty="0"/>
              <a:t>Which ADT does it belong to?</a:t>
            </a:r>
          </a:p>
          <a:p>
            <a:r>
              <a:rPr lang="en-US" dirty="0"/>
              <a:t>What is its API?</a:t>
            </a:r>
          </a:p>
          <a:p>
            <a:r>
              <a:rPr lang="en-US" dirty="0"/>
              <a:t>Is it mutable? Why??</a:t>
            </a:r>
          </a:p>
          <a:p>
            <a:r>
              <a:rPr lang="en-US" dirty="0"/>
              <a:t>Which type did we use for its implementation?</a:t>
            </a:r>
          </a:p>
          <a:p>
            <a:r>
              <a:rPr lang="en-US" dirty="0"/>
              <a:t>Which types also can be used?</a:t>
            </a:r>
          </a:p>
          <a:p>
            <a:r>
              <a:rPr lang="en-US" dirty="0"/>
              <a:t>Which property do these types must have?</a:t>
            </a:r>
          </a:p>
        </p:txBody>
      </p:sp>
      <p:sp>
        <p:nvSpPr>
          <p:cNvPr id="4" name="Slide Number Placeholder 3"/>
          <p:cNvSpPr>
            <a:spLocks noGrp="1"/>
          </p:cNvSpPr>
          <p:nvPr>
            <p:ph type="sldNum" sz="quarter" idx="12"/>
          </p:nvPr>
        </p:nvSpPr>
        <p:spPr/>
        <p:txBody>
          <a:bodyPr/>
          <a:lstStyle/>
          <a:p>
            <a:fld id="{704228AD-C2B0-4FCB-828B-0D6D60DB4974}" type="slidenum">
              <a:rPr lang="he-IL" smtClean="0"/>
              <a:pPr/>
              <a:t>2</a:t>
            </a:fld>
            <a:endParaRPr lang="en-US"/>
          </a:p>
        </p:txBody>
      </p:sp>
    </p:spTree>
    <p:extLst>
      <p:ext uri="{BB962C8B-B14F-4D97-AF65-F5344CB8AC3E}">
        <p14:creationId xmlns:p14="http://schemas.microsoft.com/office/powerpoint/2010/main" val="3447122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274638"/>
            <a:ext cx="8229600" cy="944562"/>
          </a:xfrm>
        </p:spPr>
        <p:txBody>
          <a:bodyPr/>
          <a:lstStyle/>
          <a:p>
            <a:r>
              <a:rPr lang="en-US"/>
              <a:t>The Effect of Non-Local Assignment</a:t>
            </a:r>
          </a:p>
        </p:txBody>
      </p:sp>
      <p:sp>
        <p:nvSpPr>
          <p:cNvPr id="33794" name="Content Placeholder 2"/>
          <p:cNvSpPr>
            <a:spLocks noGrp="1"/>
          </p:cNvSpPr>
          <p:nvPr>
            <p:ph sz="half" idx="1"/>
          </p:nvPr>
        </p:nvSpPr>
        <p:spPr>
          <a:xfrm>
            <a:off x="457200" y="2713038"/>
            <a:ext cx="4038600" cy="3306762"/>
          </a:xfrm>
        </p:spPr>
        <p:txBody>
          <a:bodyPr/>
          <a:lstStyle/>
          <a:p>
            <a:pPr>
              <a:buFont typeface="Arial" charset="0"/>
              <a:buNone/>
            </a:pPr>
            <a:r>
              <a:rPr lang="en-US" sz="2400" dirty="0"/>
              <a:t>&gt;&gt;&gt; </a:t>
            </a:r>
            <a:r>
              <a:rPr lang="en-US" sz="2400" dirty="0" err="1"/>
              <a:t>wd</a:t>
            </a:r>
            <a:r>
              <a:rPr lang="en-US" sz="2400" dirty="0"/>
              <a:t> = </a:t>
            </a:r>
            <a:r>
              <a:rPr lang="en-US" sz="2400" dirty="0" err="1"/>
              <a:t>make_account</a:t>
            </a:r>
            <a:r>
              <a:rPr lang="en-US" sz="2400" dirty="0"/>
              <a:t>(12)</a:t>
            </a:r>
          </a:p>
          <a:p>
            <a:pPr>
              <a:buFont typeface="Arial" charset="0"/>
              <a:buNone/>
            </a:pPr>
            <a:r>
              <a:rPr lang="en-US" sz="2400" dirty="0"/>
              <a:t>&gt;&gt;&gt; </a:t>
            </a:r>
            <a:r>
              <a:rPr lang="en-US" sz="2400" dirty="0">
                <a:solidFill>
                  <a:srgbClr val="FF0000"/>
                </a:solidFill>
              </a:rPr>
              <a:t>wd2 = </a:t>
            </a:r>
            <a:r>
              <a:rPr lang="en-US" sz="2400" dirty="0" err="1">
                <a:solidFill>
                  <a:srgbClr val="FF0000"/>
                </a:solidFill>
              </a:rPr>
              <a:t>wd</a:t>
            </a:r>
            <a:endParaRPr lang="en-US" sz="2400" dirty="0">
              <a:solidFill>
                <a:srgbClr val="FF0000"/>
              </a:solidFill>
            </a:endParaRPr>
          </a:p>
          <a:p>
            <a:pPr>
              <a:buFont typeface="Arial" charset="0"/>
              <a:buNone/>
            </a:pPr>
            <a:r>
              <a:rPr lang="en-US" sz="2400" dirty="0"/>
              <a:t>&gt;&gt;&gt; wd2(1)</a:t>
            </a:r>
          </a:p>
          <a:p>
            <a:pPr>
              <a:buFont typeface="Arial" charset="0"/>
              <a:buNone/>
            </a:pPr>
            <a:r>
              <a:rPr lang="en-US" sz="2400" dirty="0"/>
              <a:t>11</a:t>
            </a:r>
          </a:p>
          <a:p>
            <a:pPr>
              <a:buFont typeface="Arial" charset="0"/>
              <a:buNone/>
            </a:pPr>
            <a:r>
              <a:rPr lang="en-US" sz="2400" dirty="0"/>
              <a:t>&gt;&gt;&gt; </a:t>
            </a:r>
            <a:r>
              <a:rPr lang="en-US" sz="2400" dirty="0" err="1"/>
              <a:t>wd</a:t>
            </a:r>
            <a:r>
              <a:rPr lang="en-US" sz="2400" dirty="0"/>
              <a:t>(1)</a:t>
            </a:r>
          </a:p>
          <a:p>
            <a:pPr>
              <a:buFont typeface="Arial" charset="0"/>
              <a:buNone/>
            </a:pPr>
            <a:r>
              <a:rPr lang="en-US" sz="2400" dirty="0">
                <a:solidFill>
                  <a:srgbClr val="FF0000"/>
                </a:solidFill>
              </a:rPr>
              <a:t>10</a:t>
            </a:r>
          </a:p>
        </p:txBody>
      </p:sp>
      <p:sp>
        <p:nvSpPr>
          <p:cNvPr id="33795" name="Content Placeholder 5"/>
          <p:cNvSpPr>
            <a:spLocks noGrp="1"/>
          </p:cNvSpPr>
          <p:nvPr>
            <p:ph sz="half" idx="2"/>
          </p:nvPr>
        </p:nvSpPr>
        <p:spPr>
          <a:xfrm>
            <a:off x="4648200" y="2713038"/>
            <a:ext cx="4038600" cy="3382962"/>
          </a:xfrm>
        </p:spPr>
        <p:txBody>
          <a:bodyPr/>
          <a:lstStyle/>
          <a:p>
            <a:pPr>
              <a:buNone/>
            </a:pPr>
            <a:r>
              <a:rPr lang="en-US" sz="2400" dirty="0"/>
              <a:t>&gt;&gt;&gt; </a:t>
            </a:r>
            <a:r>
              <a:rPr lang="en-US" sz="2400" dirty="0" err="1"/>
              <a:t>wd</a:t>
            </a:r>
            <a:r>
              <a:rPr lang="en-US" sz="2400" dirty="0"/>
              <a:t> = </a:t>
            </a:r>
            <a:r>
              <a:rPr lang="en-US" sz="2400" dirty="0" err="1"/>
              <a:t>make_account</a:t>
            </a:r>
            <a:r>
              <a:rPr lang="en-US" sz="2400" dirty="0"/>
              <a:t>(12)</a:t>
            </a:r>
          </a:p>
          <a:p>
            <a:pPr>
              <a:buFont typeface="Arial" charset="0"/>
              <a:buNone/>
            </a:pPr>
            <a:r>
              <a:rPr lang="en-US" sz="2400" dirty="0"/>
              <a:t>&gt;&gt;&gt; </a:t>
            </a:r>
            <a:r>
              <a:rPr lang="en-US" sz="2400" dirty="0">
                <a:solidFill>
                  <a:srgbClr val="FF0000"/>
                </a:solidFill>
              </a:rPr>
              <a:t>wd2 = </a:t>
            </a:r>
            <a:r>
              <a:rPr lang="en-US" sz="2400" dirty="0" err="1">
                <a:solidFill>
                  <a:srgbClr val="FF0000"/>
                </a:solidFill>
              </a:rPr>
              <a:t>make_account</a:t>
            </a:r>
            <a:r>
              <a:rPr lang="en-US" sz="2400" dirty="0">
                <a:solidFill>
                  <a:srgbClr val="FF0000"/>
                </a:solidFill>
              </a:rPr>
              <a:t>(12)</a:t>
            </a:r>
          </a:p>
          <a:p>
            <a:pPr>
              <a:buFont typeface="Arial" charset="0"/>
              <a:buNone/>
            </a:pPr>
            <a:r>
              <a:rPr lang="en-US" sz="2400" dirty="0"/>
              <a:t>&gt;&gt;&gt; wd2(1)</a:t>
            </a:r>
          </a:p>
          <a:p>
            <a:pPr>
              <a:buFont typeface="Arial" charset="0"/>
              <a:buNone/>
            </a:pPr>
            <a:r>
              <a:rPr lang="en-US" sz="2400" dirty="0"/>
              <a:t>11</a:t>
            </a:r>
          </a:p>
          <a:p>
            <a:pPr>
              <a:buFont typeface="Arial" charset="0"/>
              <a:buNone/>
            </a:pPr>
            <a:r>
              <a:rPr lang="en-US" sz="2400" dirty="0"/>
              <a:t>&gt;&gt;&gt; </a:t>
            </a:r>
            <a:r>
              <a:rPr lang="en-US" sz="2400" dirty="0" err="1"/>
              <a:t>wd</a:t>
            </a:r>
            <a:r>
              <a:rPr lang="en-US" sz="2400" dirty="0"/>
              <a:t>(1)</a:t>
            </a:r>
          </a:p>
          <a:p>
            <a:pPr>
              <a:buFont typeface="Arial" charset="0"/>
              <a:buNone/>
            </a:pPr>
            <a:r>
              <a:rPr lang="en-US" sz="2400" dirty="0">
                <a:solidFill>
                  <a:srgbClr val="FF0000"/>
                </a:solidFill>
              </a:rPr>
              <a:t>11</a:t>
            </a:r>
          </a:p>
          <a:p>
            <a:endParaRPr lang="en-US" dirty="0"/>
          </a:p>
        </p:txBody>
      </p:sp>
      <p:sp>
        <p:nvSpPr>
          <p:cNvPr id="4" name="Slide Number Placeholder 3"/>
          <p:cNvSpPr>
            <a:spLocks noGrp="1"/>
          </p:cNvSpPr>
          <p:nvPr>
            <p:ph type="sldNum" sz="quarter" idx="12"/>
          </p:nvPr>
        </p:nvSpPr>
        <p:spPr/>
        <p:txBody>
          <a:bodyPr/>
          <a:lstStyle/>
          <a:p>
            <a:fld id="{54C7C389-13A9-43F5-BC00-33E44958CB16}" type="slidenum">
              <a:rPr lang="he-IL"/>
              <a:pPr/>
              <a:t>20</a:t>
            </a:fld>
            <a:endParaRPr lang="en-US"/>
          </a:p>
        </p:txBody>
      </p:sp>
      <p:sp>
        <p:nvSpPr>
          <p:cNvPr id="33798" name="TextBox 6"/>
          <p:cNvSpPr txBox="1">
            <a:spLocks noChangeArrowheads="1"/>
          </p:cNvSpPr>
          <p:nvPr/>
        </p:nvSpPr>
        <p:spPr bwMode="auto">
          <a:xfrm>
            <a:off x="53975" y="1219200"/>
            <a:ext cx="9069388" cy="1477963"/>
          </a:xfrm>
          <a:prstGeom prst="rect">
            <a:avLst/>
          </a:prstGeom>
          <a:noFill/>
          <a:ln w="9525">
            <a:noFill/>
            <a:miter lim="800000"/>
            <a:headEnd/>
            <a:tailEnd/>
          </a:ln>
        </p:spPr>
        <p:txBody>
          <a:bodyPr wrap="none">
            <a:spAutoFit/>
          </a:bodyPr>
          <a:lstStyle/>
          <a:p>
            <a:pPr algn="ctr" rtl="0"/>
            <a:r>
              <a:rPr lang="en-US" sz="2400" dirty="0">
                <a:latin typeface="Calibri" pitchFamily="34" charset="0"/>
              </a:rPr>
              <a:t>When two names </a:t>
            </a:r>
            <a:r>
              <a:rPr lang="en-US" sz="2400" b="1" dirty="0" err="1">
                <a:latin typeface="Calibri" pitchFamily="34" charset="0"/>
              </a:rPr>
              <a:t>wd</a:t>
            </a:r>
            <a:r>
              <a:rPr lang="en-US" sz="2400" dirty="0">
                <a:latin typeface="Calibri" pitchFamily="34" charset="0"/>
              </a:rPr>
              <a:t> and </a:t>
            </a:r>
            <a:r>
              <a:rPr lang="en-US" sz="2400" b="1" dirty="0">
                <a:latin typeface="Calibri" pitchFamily="34" charset="0"/>
              </a:rPr>
              <a:t>wd2</a:t>
            </a:r>
            <a:r>
              <a:rPr lang="en-US" sz="2400" dirty="0">
                <a:latin typeface="Calibri" pitchFamily="34" charset="0"/>
              </a:rPr>
              <a:t> are both bound to a withdraw function, </a:t>
            </a:r>
          </a:p>
          <a:p>
            <a:pPr algn="ctr" rtl="0"/>
            <a:r>
              <a:rPr lang="en-US" sz="2400" dirty="0">
                <a:latin typeface="Calibri" pitchFamily="34" charset="0"/>
              </a:rPr>
              <a:t>it </a:t>
            </a:r>
            <a:r>
              <a:rPr lang="en-US" sz="2400" b="1" dirty="0">
                <a:solidFill>
                  <a:srgbClr val="C00000"/>
                </a:solidFill>
                <a:latin typeface="Calibri" pitchFamily="34" charset="0"/>
              </a:rPr>
              <a:t>does matter </a:t>
            </a:r>
            <a:r>
              <a:rPr lang="en-US" sz="2400" dirty="0">
                <a:latin typeface="Calibri" pitchFamily="34" charset="0"/>
              </a:rPr>
              <a:t>whether they are bound to the same function or </a:t>
            </a:r>
          </a:p>
          <a:p>
            <a:pPr algn="ctr" rtl="0"/>
            <a:r>
              <a:rPr lang="en-US" sz="2400" dirty="0">
                <a:latin typeface="Calibri" pitchFamily="34" charset="0"/>
              </a:rPr>
              <a:t>different instances of that function. </a:t>
            </a:r>
          </a:p>
          <a:p>
            <a:pPr algn="ctr" rtl="0"/>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t>Environment Model</a:t>
            </a:r>
          </a:p>
        </p:txBody>
      </p:sp>
      <p:sp>
        <p:nvSpPr>
          <p:cNvPr id="34818"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926A607-5F37-45AF-A173-F4002B00BD43}" type="slidenum">
              <a:rPr lang="he-IL"/>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t>Key note</a:t>
            </a:r>
          </a:p>
        </p:txBody>
      </p:sp>
      <p:sp>
        <p:nvSpPr>
          <p:cNvPr id="35842" name="Content Placeholder 2"/>
          <p:cNvSpPr>
            <a:spLocks noGrp="1"/>
          </p:cNvSpPr>
          <p:nvPr>
            <p:ph idx="1"/>
          </p:nvPr>
        </p:nvSpPr>
        <p:spPr/>
        <p:txBody>
          <a:bodyPr/>
          <a:lstStyle/>
          <a:p>
            <a:r>
              <a:rPr lang="en-US" sz="3000" u="sng" dirty="0"/>
              <a:t>Only</a:t>
            </a:r>
            <a:r>
              <a:rPr lang="en-US" sz="3000" dirty="0"/>
              <a:t> function calls can introduce new frames! </a:t>
            </a:r>
          </a:p>
          <a:p>
            <a:endParaRPr lang="en-US" sz="3000" dirty="0"/>
          </a:p>
          <a:p>
            <a:r>
              <a:rPr lang="en-US" sz="3000" dirty="0"/>
              <a:t>Non-local assignment statements always change bindings in </a:t>
            </a:r>
            <a:r>
              <a:rPr lang="en-US" sz="3000" i="1" dirty="0"/>
              <a:t>existing</a:t>
            </a:r>
            <a:r>
              <a:rPr lang="en-US" sz="3000" dirty="0"/>
              <a:t> frames. </a:t>
            </a:r>
          </a:p>
          <a:p>
            <a:endParaRPr lang="en-US" sz="3000" dirty="0"/>
          </a:p>
          <a:p>
            <a:r>
              <a:rPr lang="en-US" sz="3000" dirty="0"/>
              <a:t>In our case, unless </a:t>
            </a:r>
            <a:r>
              <a:rPr lang="en-US" sz="3000" i="1" dirty="0" err="1"/>
              <a:t>make_account</a:t>
            </a:r>
            <a:r>
              <a:rPr lang="en-US" sz="3000" dirty="0"/>
              <a:t> is called twice, there can be only </a:t>
            </a:r>
            <a:r>
              <a:rPr lang="en-US" sz="3000" u="sng" dirty="0"/>
              <a:t>one</a:t>
            </a:r>
            <a:r>
              <a:rPr lang="en-US" sz="3000" dirty="0"/>
              <a:t> binding for </a:t>
            </a:r>
            <a:r>
              <a:rPr lang="en-US" sz="3000" i="1" dirty="0"/>
              <a:t>balance</a:t>
            </a:r>
            <a:r>
              <a:rPr lang="en-US" sz="3000" dirty="0"/>
              <a:t>.</a:t>
            </a:r>
          </a:p>
        </p:txBody>
      </p:sp>
      <p:sp>
        <p:nvSpPr>
          <p:cNvPr id="4" name="Slide Number Placeholder 3"/>
          <p:cNvSpPr>
            <a:spLocks noGrp="1"/>
          </p:cNvSpPr>
          <p:nvPr>
            <p:ph type="sldNum" sz="quarter" idx="12"/>
          </p:nvPr>
        </p:nvSpPr>
        <p:spPr/>
        <p:txBody>
          <a:bodyPr/>
          <a:lstStyle/>
          <a:p>
            <a:fld id="{5D47EE8F-5543-4E0E-AE9F-D6C5EB51860B}" type="slidenum">
              <a:rPr lang="he-IL"/>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t>Lists</a:t>
            </a:r>
          </a:p>
        </p:txBody>
      </p:sp>
      <p:sp>
        <p:nvSpPr>
          <p:cNvPr id="36866" name="Content Placeholder 2"/>
          <p:cNvSpPr>
            <a:spLocks noGrp="1"/>
          </p:cNvSpPr>
          <p:nvPr>
            <p:ph idx="1"/>
          </p:nvPr>
        </p:nvSpPr>
        <p:spPr/>
        <p:txBody>
          <a:bodyPr/>
          <a:lstStyle/>
          <a:p>
            <a:r>
              <a:rPr lang="en-US"/>
              <a:t>Python’s most useful and flexible sequence type. </a:t>
            </a:r>
          </a:p>
          <a:p>
            <a:r>
              <a:rPr lang="en-US"/>
              <a:t>Is similar to a tuple, but it is </a:t>
            </a:r>
            <a:r>
              <a:rPr lang="en-US" b="1"/>
              <a:t>mutable</a:t>
            </a:r>
            <a:r>
              <a:rPr lang="en-US"/>
              <a:t>. </a:t>
            </a:r>
          </a:p>
          <a:p>
            <a:pPr lvl="1"/>
            <a:r>
              <a:rPr lang="en-US"/>
              <a:t>Method calls and assignment statements can change the contents of a list.</a:t>
            </a:r>
          </a:p>
        </p:txBody>
      </p:sp>
      <p:sp>
        <p:nvSpPr>
          <p:cNvPr id="4" name="Slide Number Placeholder 3"/>
          <p:cNvSpPr>
            <a:spLocks noGrp="1"/>
          </p:cNvSpPr>
          <p:nvPr>
            <p:ph type="sldNum" sz="quarter" idx="12"/>
          </p:nvPr>
        </p:nvSpPr>
        <p:spPr/>
        <p:txBody>
          <a:bodyPr/>
          <a:lstStyle/>
          <a:p>
            <a:fld id="{3F0AADA7-C88C-4037-BAF9-58DABD460067}" type="slidenum">
              <a:rPr lang="he-IL"/>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t>Example: playing cards</a:t>
            </a:r>
          </a:p>
        </p:txBody>
      </p:sp>
      <p:sp>
        <p:nvSpPr>
          <p:cNvPr id="3" name="Content Placeholder 2"/>
          <p:cNvSpPr>
            <a:spLocks noGrp="1"/>
          </p:cNvSpPr>
          <p:nvPr>
            <p:ph idx="1"/>
          </p:nvPr>
        </p:nvSpPr>
        <p:spPr>
          <a:xfrm>
            <a:off x="457200" y="1600200"/>
            <a:ext cx="8458200" cy="4525963"/>
          </a:xfrm>
        </p:spPr>
        <p:txBody>
          <a:bodyPr rtlCol="0">
            <a:normAutofit/>
          </a:bodyPr>
          <a:lstStyle/>
          <a:p>
            <a:pPr fontAlgn="auto">
              <a:spcAft>
                <a:spcPts val="0"/>
              </a:spcAft>
              <a:buFont typeface="Arial" pitchFamily="34" charset="0"/>
              <a:buNone/>
              <a:defRPr/>
            </a:pPr>
            <a:r>
              <a:rPr lang="en-US" dirty="0"/>
              <a:t>Were invented in China, perhaps around the 9</a:t>
            </a:r>
            <a:r>
              <a:rPr lang="en-US" baseline="30000" dirty="0"/>
              <a:t>th</a:t>
            </a:r>
            <a:r>
              <a:rPr lang="en-US" dirty="0"/>
              <a:t> century. An early deck had three suits, which corresponded to denominations of money:</a:t>
            </a:r>
          </a:p>
          <a:p>
            <a:pPr fontAlgn="auto">
              <a:spcAft>
                <a:spcPts val="0"/>
              </a:spcAft>
              <a:buFont typeface="Arial" pitchFamily="34" charset="0"/>
              <a:buNone/>
              <a:defRPr/>
            </a:pPr>
            <a:endParaRPr lang="en-US" sz="2800" dirty="0"/>
          </a:p>
          <a:p>
            <a:pPr fontAlgn="auto">
              <a:spcAft>
                <a:spcPts val="0"/>
              </a:spcAft>
              <a:buFont typeface="Arial" pitchFamily="34" charset="0"/>
              <a:buNone/>
              <a:defRPr/>
            </a:pPr>
            <a:r>
              <a:rPr lang="en-US" sz="2800" dirty="0"/>
              <a:t>&gt;&gt;&gt; </a:t>
            </a:r>
            <a:r>
              <a:rPr lang="en-US" sz="2800" dirty="0" err="1"/>
              <a:t>chinese_suits</a:t>
            </a:r>
            <a:r>
              <a:rPr lang="en-US" sz="2800" dirty="0"/>
              <a:t> = [’coin’, ’string’, ’myriad’] </a:t>
            </a:r>
            <a:r>
              <a:rPr lang="en-US" sz="2400" dirty="0">
                <a:solidFill>
                  <a:schemeClr val="accent3">
                    <a:lumMod val="50000"/>
                  </a:schemeClr>
                </a:solidFill>
              </a:rPr>
              <a:t># A list literal</a:t>
            </a:r>
            <a:endParaRPr lang="en-US" sz="2800" dirty="0">
              <a:solidFill>
                <a:schemeClr val="accent3">
                  <a:lumMod val="50000"/>
                </a:schemeClr>
              </a:solidFill>
            </a:endParaRPr>
          </a:p>
          <a:p>
            <a:pPr fontAlgn="auto">
              <a:spcAft>
                <a:spcPts val="0"/>
              </a:spcAft>
              <a:buFont typeface="Arial" pitchFamily="34" charset="0"/>
              <a:buNone/>
              <a:defRPr/>
            </a:pPr>
            <a:endParaRPr lang="en-US" sz="2800" dirty="0"/>
          </a:p>
          <a:p>
            <a:pPr fontAlgn="auto">
              <a:spcAft>
                <a:spcPts val="0"/>
              </a:spcAft>
              <a:buFont typeface="Arial" pitchFamily="34" charset="0"/>
              <a:buNone/>
              <a:defRPr/>
            </a:pPr>
            <a:r>
              <a:rPr lang="en-US" sz="2800" dirty="0"/>
              <a:t>&gt;&gt;&gt; suits = </a:t>
            </a:r>
            <a:r>
              <a:rPr lang="en-US" sz="2800" dirty="0" err="1"/>
              <a:t>chinese_suits</a:t>
            </a:r>
            <a:r>
              <a:rPr lang="en-US" sz="2800" dirty="0"/>
              <a:t> </a:t>
            </a:r>
            <a:r>
              <a:rPr lang="en-US" sz="2400" dirty="0">
                <a:solidFill>
                  <a:schemeClr val="accent3">
                    <a:lumMod val="50000"/>
                  </a:schemeClr>
                </a:solidFill>
              </a:rPr>
              <a:t># Two names refer to the same list</a:t>
            </a:r>
          </a:p>
        </p:txBody>
      </p:sp>
      <p:sp>
        <p:nvSpPr>
          <p:cNvPr id="4" name="Slide Number Placeholder 3"/>
          <p:cNvSpPr>
            <a:spLocks noGrp="1"/>
          </p:cNvSpPr>
          <p:nvPr>
            <p:ph type="sldNum" sz="quarter" idx="12"/>
          </p:nvPr>
        </p:nvSpPr>
        <p:spPr/>
        <p:txBody>
          <a:bodyPr/>
          <a:lstStyle/>
          <a:p>
            <a:fld id="{B8B201F0-057A-484A-A0DA-3D91E8F3350E}" type="slidenum">
              <a:rPr lang="he-IL"/>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4228AD-C2B0-4FCB-828B-0D6D60DB4974}" type="slidenum">
              <a:rPr lang="he-IL" smtClean="0"/>
              <a:pPr/>
              <a:t>25</a:t>
            </a:fld>
            <a:endParaRPr lang="en-US"/>
          </a:p>
        </p:txBody>
      </p:sp>
      <p:pic>
        <p:nvPicPr>
          <p:cNvPr id="5" name="Picture 2" descr="https://upload.wikimedia.org/wikipedia/commons/thumb/b/b2/%E5%B1%B1%E6%9D%B1%E6%BF%B0%E5%9D%8A%E6%A5%8A%E5%AE%B6%E5%9F%A0%E7%9A%84%E6%B0%B4%E6%BB%B8%E7%89%8C.png/1920px-%E5%B1%B1%E6%9D%B1%E6%BF%B0%E5%9D%8A%E6%A5%8A%E5%AE%B6%E5%9F%A0%E7%9A%84%E6%B0%B4%E6%BB%B8%E7%89%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 y="816769"/>
            <a:ext cx="9156759" cy="512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604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t>Example: playing cards</a:t>
            </a:r>
          </a:p>
        </p:txBody>
      </p:sp>
      <p:sp>
        <p:nvSpPr>
          <p:cNvPr id="3" name="Content Placeholder 2"/>
          <p:cNvSpPr>
            <a:spLocks noGrp="1"/>
          </p:cNvSpPr>
          <p:nvPr>
            <p:ph idx="1"/>
          </p:nvPr>
        </p:nvSpPr>
        <p:spPr>
          <a:xfrm>
            <a:off x="228600" y="1600200"/>
            <a:ext cx="8915400" cy="4525963"/>
          </a:xfrm>
        </p:spPr>
        <p:txBody>
          <a:bodyPr rtlCol="0">
            <a:normAutofit/>
          </a:bodyPr>
          <a:lstStyle/>
          <a:p>
            <a:pPr fontAlgn="auto">
              <a:spcAft>
                <a:spcPts val="0"/>
              </a:spcAft>
              <a:buFont typeface="Arial" pitchFamily="34" charset="0"/>
              <a:buNone/>
              <a:defRPr/>
            </a:pPr>
            <a:r>
              <a:rPr lang="en-US" dirty="0"/>
              <a:t>As cards migrated to Europe, only the suit of coins remained in Spanish decks:</a:t>
            </a:r>
          </a:p>
          <a:p>
            <a:pPr fontAlgn="auto">
              <a:spcAft>
                <a:spcPts val="0"/>
              </a:spcAft>
              <a:buFont typeface="Arial" pitchFamily="34" charset="0"/>
              <a:buNone/>
              <a:defRPr/>
            </a:pPr>
            <a:endParaRPr lang="en-US" sz="2800" dirty="0"/>
          </a:p>
          <a:p>
            <a:pPr fontAlgn="auto">
              <a:spcAft>
                <a:spcPts val="0"/>
              </a:spcAft>
              <a:buFont typeface="Arial" pitchFamily="34" charset="0"/>
              <a:buNone/>
              <a:defRPr/>
            </a:pPr>
            <a:r>
              <a:rPr lang="en-US" sz="2800" dirty="0"/>
              <a:t>&gt;&gt;&gt; suits.pop() </a:t>
            </a:r>
            <a:r>
              <a:rPr lang="en-US" sz="2400" dirty="0">
                <a:solidFill>
                  <a:schemeClr val="accent3">
                    <a:lumMod val="50000"/>
                  </a:schemeClr>
                </a:solidFill>
              </a:rPr>
              <a:t># Removes and returns the final element ’myriad’</a:t>
            </a:r>
          </a:p>
          <a:p>
            <a:pPr fontAlgn="auto">
              <a:spcAft>
                <a:spcPts val="0"/>
              </a:spcAft>
              <a:buFont typeface="Arial" pitchFamily="34" charset="0"/>
              <a:buNone/>
              <a:defRPr/>
            </a:pPr>
            <a:endParaRPr lang="en-US" sz="2800" dirty="0"/>
          </a:p>
          <a:p>
            <a:pPr fontAlgn="auto">
              <a:spcAft>
                <a:spcPts val="0"/>
              </a:spcAft>
              <a:buFont typeface="Arial" pitchFamily="34" charset="0"/>
              <a:buNone/>
              <a:defRPr/>
            </a:pPr>
            <a:r>
              <a:rPr lang="en-US" sz="2800" dirty="0"/>
              <a:t>&gt;&gt;&gt; </a:t>
            </a:r>
            <a:r>
              <a:rPr lang="en-US" sz="2800" dirty="0" err="1"/>
              <a:t>suits.remove</a:t>
            </a:r>
            <a:r>
              <a:rPr lang="en-US" sz="2800" dirty="0"/>
              <a:t>(’string’) </a:t>
            </a:r>
            <a:r>
              <a:rPr lang="en-US" sz="2400" dirty="0">
                <a:solidFill>
                  <a:schemeClr val="accent3">
                    <a:lumMod val="50000"/>
                  </a:schemeClr>
                </a:solidFill>
              </a:rPr>
              <a:t># Removes the first element that equals the argument</a:t>
            </a:r>
          </a:p>
        </p:txBody>
      </p:sp>
      <p:sp>
        <p:nvSpPr>
          <p:cNvPr id="4" name="Slide Number Placeholder 3"/>
          <p:cNvSpPr>
            <a:spLocks noGrp="1"/>
          </p:cNvSpPr>
          <p:nvPr>
            <p:ph type="sldNum" sz="quarter" idx="12"/>
          </p:nvPr>
        </p:nvSpPr>
        <p:spPr/>
        <p:txBody>
          <a:bodyPr/>
          <a:lstStyle/>
          <a:p>
            <a:fld id="{EA8A8427-58FC-48BB-A2D2-98C778859916}" type="slidenum">
              <a:rPr lang="he-IL"/>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t>Example: playing cards</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None/>
              <a:defRPr/>
            </a:pPr>
            <a:r>
              <a:rPr lang="en-US" dirty="0"/>
              <a:t>Three more suits were added:</a:t>
            </a:r>
          </a:p>
          <a:p>
            <a:pPr fontAlgn="auto">
              <a:spcAft>
                <a:spcPts val="0"/>
              </a:spcAft>
              <a:buFont typeface="Arial" pitchFamily="34" charset="0"/>
              <a:buNone/>
              <a:defRPr/>
            </a:pPr>
            <a:endParaRPr lang="en-US" dirty="0"/>
          </a:p>
          <a:p>
            <a:pPr fontAlgn="auto">
              <a:spcAft>
                <a:spcPts val="0"/>
              </a:spcAft>
              <a:buFont typeface="Arial" pitchFamily="34" charset="0"/>
              <a:buNone/>
              <a:defRPr/>
            </a:pPr>
            <a:r>
              <a:rPr lang="en-US" sz="2800" dirty="0"/>
              <a:t>&gt;&gt;&gt; </a:t>
            </a:r>
            <a:r>
              <a:rPr lang="en-US" sz="2800" dirty="0" err="1"/>
              <a:t>suits.append</a:t>
            </a:r>
            <a:r>
              <a:rPr lang="en-US" sz="2800" dirty="0"/>
              <a:t>(’cup’) </a:t>
            </a:r>
            <a:r>
              <a:rPr lang="en-US" sz="2400" dirty="0">
                <a:solidFill>
                  <a:schemeClr val="accent3">
                    <a:lumMod val="50000"/>
                  </a:schemeClr>
                </a:solidFill>
              </a:rPr>
              <a:t># Add an element to the end</a:t>
            </a:r>
          </a:p>
          <a:p>
            <a:pPr fontAlgn="auto">
              <a:spcAft>
                <a:spcPts val="0"/>
              </a:spcAft>
              <a:buFont typeface="Arial" pitchFamily="34" charset="0"/>
              <a:buNone/>
              <a:defRPr/>
            </a:pPr>
            <a:endParaRPr lang="en-US" dirty="0"/>
          </a:p>
          <a:p>
            <a:pPr fontAlgn="auto">
              <a:spcAft>
                <a:spcPts val="0"/>
              </a:spcAft>
              <a:buFont typeface="Arial" pitchFamily="34" charset="0"/>
              <a:buNone/>
              <a:defRPr/>
            </a:pPr>
            <a:r>
              <a:rPr lang="en-US" sz="2800" dirty="0"/>
              <a:t>&gt;&gt;&gt; </a:t>
            </a:r>
            <a:r>
              <a:rPr lang="en-US" sz="2800" dirty="0" err="1"/>
              <a:t>suits.extend</a:t>
            </a:r>
            <a:r>
              <a:rPr lang="en-US" sz="2800" dirty="0"/>
              <a:t>([’sword’, ’club’]) </a:t>
            </a:r>
            <a:r>
              <a:rPr lang="en-US" sz="2400" dirty="0">
                <a:solidFill>
                  <a:schemeClr val="accent3">
                    <a:lumMod val="50000"/>
                  </a:schemeClr>
                </a:solidFill>
              </a:rPr>
              <a:t># Add all elements of a list to the end</a:t>
            </a:r>
          </a:p>
        </p:txBody>
      </p:sp>
      <p:sp>
        <p:nvSpPr>
          <p:cNvPr id="4" name="Slide Number Placeholder 3"/>
          <p:cNvSpPr>
            <a:spLocks noGrp="1"/>
          </p:cNvSpPr>
          <p:nvPr>
            <p:ph type="sldNum" sz="quarter" idx="12"/>
          </p:nvPr>
        </p:nvSpPr>
        <p:spPr/>
        <p:txBody>
          <a:bodyPr/>
          <a:lstStyle/>
          <a:p>
            <a:fld id="{4D6C68AF-D167-4190-8DEF-09853A23367B}" type="slidenum">
              <a:rPr lang="he-IL"/>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4228AD-C2B0-4FCB-828B-0D6D60DB4974}" type="slidenum">
              <a:rPr lang="he-IL" smtClean="0"/>
              <a:pPr/>
              <a:t>28</a:t>
            </a:fld>
            <a:endParaRPr lang="en-US"/>
          </a:p>
        </p:txBody>
      </p:sp>
      <p:pic>
        <p:nvPicPr>
          <p:cNvPr id="2050" name="Picture 2" descr="https://upload.wikimedia.org/wikipedia/commons/thumb/e/e0/Baraja_espa%C3%B1ola_completa.png/1920px-Baraja_espa%C3%B1ola_comple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33399"/>
            <a:ext cx="8991600" cy="57461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c/c4/Carte_napoletane_al_completo.jpg/1920px-Carte_napoletane_al_comple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8" y="160147"/>
            <a:ext cx="9022862" cy="617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1587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t>Example: playing cards</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None/>
              <a:defRPr/>
            </a:pPr>
            <a:r>
              <a:rPr lang="en-US" dirty="0"/>
              <a:t>Italians called swords spades:</a:t>
            </a:r>
          </a:p>
          <a:p>
            <a:pPr fontAlgn="auto">
              <a:spcAft>
                <a:spcPts val="0"/>
              </a:spcAft>
              <a:buFont typeface="Arial" pitchFamily="34" charset="0"/>
              <a:buNone/>
              <a:defRPr/>
            </a:pPr>
            <a:endParaRPr lang="en-US" sz="2800" dirty="0"/>
          </a:p>
          <a:p>
            <a:pPr fontAlgn="auto">
              <a:spcAft>
                <a:spcPts val="0"/>
              </a:spcAft>
              <a:buFont typeface="Arial" pitchFamily="34" charset="0"/>
              <a:buNone/>
              <a:defRPr/>
            </a:pPr>
            <a:r>
              <a:rPr lang="en-US" sz="2800" dirty="0"/>
              <a:t>&gt;&gt;&gt; suits[2] = ’spade’ </a:t>
            </a:r>
            <a:r>
              <a:rPr lang="en-US" sz="2400" dirty="0">
                <a:solidFill>
                  <a:schemeClr val="accent3">
                    <a:lumMod val="50000"/>
                  </a:schemeClr>
                </a:solidFill>
              </a:rPr>
              <a:t># Replace an element giving the suits of 				a traditional Italian deck of cards.</a:t>
            </a:r>
          </a:p>
          <a:p>
            <a:pPr fontAlgn="auto">
              <a:spcAft>
                <a:spcPts val="0"/>
              </a:spcAft>
              <a:buFont typeface="Arial" pitchFamily="34" charset="0"/>
              <a:buNone/>
              <a:defRPr/>
            </a:pPr>
            <a:endParaRPr lang="en-US" sz="2800" dirty="0"/>
          </a:p>
          <a:p>
            <a:pPr fontAlgn="auto">
              <a:spcAft>
                <a:spcPts val="0"/>
              </a:spcAft>
              <a:buFont typeface="Arial" pitchFamily="34" charset="0"/>
              <a:buNone/>
              <a:defRPr/>
            </a:pPr>
            <a:r>
              <a:rPr lang="en-US" sz="2800" dirty="0"/>
              <a:t>&gt;&gt;&gt; suits</a:t>
            </a:r>
          </a:p>
          <a:p>
            <a:pPr fontAlgn="auto">
              <a:spcAft>
                <a:spcPts val="0"/>
              </a:spcAft>
              <a:buFont typeface="Arial" pitchFamily="34" charset="0"/>
              <a:buNone/>
              <a:defRPr/>
            </a:pPr>
            <a:r>
              <a:rPr lang="en-US" sz="2800" dirty="0"/>
              <a:t>[’coin’, ’cup’, ’spade’, ’club’]</a:t>
            </a:r>
          </a:p>
        </p:txBody>
      </p:sp>
      <p:sp>
        <p:nvSpPr>
          <p:cNvPr id="4" name="Slide Number Placeholder 3"/>
          <p:cNvSpPr>
            <a:spLocks noGrp="1"/>
          </p:cNvSpPr>
          <p:nvPr>
            <p:ph type="sldNum" sz="quarter" idx="12"/>
          </p:nvPr>
        </p:nvSpPr>
        <p:spPr/>
        <p:txBody>
          <a:bodyPr/>
          <a:lstStyle/>
          <a:p>
            <a:fld id="{9141BB51-1EF5-4477-9BBB-920064DDF8CB}" type="slidenum">
              <a:rPr lang="he-IL"/>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dirty="0"/>
              <a:t>Mutable Data</a:t>
            </a:r>
          </a:p>
        </p:txBody>
      </p:sp>
      <p:sp>
        <p:nvSpPr>
          <p:cNvPr id="16386" name="Content Placeholder 2"/>
          <p:cNvSpPr>
            <a:spLocks noGrp="1"/>
          </p:cNvSpPr>
          <p:nvPr>
            <p:ph idx="1"/>
          </p:nvPr>
        </p:nvSpPr>
        <p:spPr/>
        <p:txBody>
          <a:bodyPr/>
          <a:lstStyle/>
          <a:p>
            <a:r>
              <a:rPr lang="en-US" sz="2800" dirty="0"/>
              <a:t>Powerful technique for creating modular programs is to introduce </a:t>
            </a:r>
            <a:r>
              <a:rPr lang="en-US" sz="2800" i="1" dirty="0"/>
              <a:t>new kinds of data that may change state over time</a:t>
            </a:r>
          </a:p>
          <a:p>
            <a:endParaRPr lang="en-US" sz="2800" dirty="0"/>
          </a:p>
          <a:p>
            <a:r>
              <a:rPr lang="en-US" sz="2800" dirty="0"/>
              <a:t>A </a:t>
            </a:r>
            <a:r>
              <a:rPr lang="en-US" sz="2800" i="1" dirty="0"/>
              <a:t>single data object </a:t>
            </a:r>
            <a:r>
              <a:rPr lang="en-US" sz="2800" dirty="0"/>
              <a:t>can represent something that evolves </a:t>
            </a:r>
            <a:r>
              <a:rPr lang="en-US" sz="2800" i="1" dirty="0"/>
              <a:t>independently</a:t>
            </a:r>
            <a:r>
              <a:rPr lang="en-US" sz="2800" dirty="0"/>
              <a:t> of the rest of the program</a:t>
            </a:r>
          </a:p>
          <a:p>
            <a:endParaRPr lang="en-US" sz="2800" dirty="0"/>
          </a:p>
          <a:p>
            <a:r>
              <a:rPr lang="en-US" sz="2800" dirty="0"/>
              <a:t>Adding </a:t>
            </a:r>
            <a:r>
              <a:rPr lang="en-US" sz="2800" b="1" dirty="0"/>
              <a:t>state</a:t>
            </a:r>
            <a:r>
              <a:rPr lang="en-US" sz="2800" dirty="0"/>
              <a:t> to data is an essential ingredient of the </a:t>
            </a:r>
            <a:r>
              <a:rPr lang="en-US" sz="2800" b="1" dirty="0"/>
              <a:t>object-oriented programming</a:t>
            </a:r>
          </a:p>
        </p:txBody>
      </p:sp>
      <p:sp>
        <p:nvSpPr>
          <p:cNvPr id="4" name="Slide Number Placeholder 3"/>
          <p:cNvSpPr>
            <a:spLocks noGrp="1"/>
          </p:cNvSpPr>
          <p:nvPr>
            <p:ph type="sldNum" sz="quarter" idx="12"/>
          </p:nvPr>
        </p:nvSpPr>
        <p:spPr/>
        <p:txBody>
          <a:bodyPr/>
          <a:lstStyle/>
          <a:p>
            <a:fld id="{B021B541-BDBF-47B4-A906-B0AE44EB5246}" type="slidenum">
              <a:rPr lang="he-IL"/>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4228AD-C2B0-4FCB-828B-0D6D60DB4974}" type="slidenum">
              <a:rPr lang="he-IL" smtClean="0"/>
              <a:pPr/>
              <a:t>30</a:t>
            </a:fld>
            <a:endParaRPr lang="en-US"/>
          </a:p>
        </p:txBody>
      </p:sp>
      <p:pic>
        <p:nvPicPr>
          <p:cNvPr id="4098" name="Picture 2" descr="https://upload.wikimedia.org/wikipedia/commons/thumb/a/a1/Carte_bergamasche.jpg/1280px-Carte_bergamasch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2" y="76200"/>
            <a:ext cx="8887098" cy="641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474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t>Example: playing cards</a:t>
            </a:r>
          </a:p>
        </p:txBody>
      </p:sp>
      <p:sp>
        <p:nvSpPr>
          <p:cNvPr id="3" name="Content Placeholder 2"/>
          <p:cNvSpPr>
            <a:spLocks noGrp="1"/>
          </p:cNvSpPr>
          <p:nvPr>
            <p:ph idx="1"/>
          </p:nvPr>
        </p:nvSpPr>
        <p:spPr/>
        <p:txBody>
          <a:bodyPr>
            <a:normAutofit/>
          </a:bodyPr>
          <a:lstStyle/>
          <a:p>
            <a:pPr>
              <a:buFont typeface="Arial" charset="0"/>
              <a:buNone/>
            </a:pPr>
            <a:r>
              <a:rPr lang="en-US"/>
              <a:t>The French variant that we use today changes the first two:</a:t>
            </a:r>
          </a:p>
          <a:p>
            <a:pPr>
              <a:buFont typeface="Arial" charset="0"/>
              <a:buNone/>
            </a:pPr>
            <a:endParaRPr lang="en-US"/>
          </a:p>
          <a:p>
            <a:pPr>
              <a:buFont typeface="Arial" charset="0"/>
              <a:buNone/>
            </a:pPr>
            <a:r>
              <a:rPr lang="en-US"/>
              <a:t>&gt;&gt;&gt; suits[0:2] = [’heart’, ’diamond’] </a:t>
            </a:r>
            <a:r>
              <a:rPr lang="en-US" sz="2400">
                <a:solidFill>
                  <a:srgbClr val="4F6228"/>
                </a:solidFill>
              </a:rPr>
              <a:t># Replace a slice</a:t>
            </a:r>
          </a:p>
          <a:p>
            <a:pPr>
              <a:buFont typeface="Arial" charset="0"/>
              <a:buNone/>
            </a:pPr>
            <a:endParaRPr lang="en-US"/>
          </a:p>
          <a:p>
            <a:pPr>
              <a:buFont typeface="Arial" charset="0"/>
              <a:buNone/>
            </a:pPr>
            <a:r>
              <a:rPr lang="en-US"/>
              <a:t>&gt;&gt;&gt; suits</a:t>
            </a:r>
          </a:p>
          <a:p>
            <a:pPr>
              <a:buFont typeface="Arial" charset="0"/>
              <a:buNone/>
            </a:pPr>
            <a:r>
              <a:rPr lang="en-US"/>
              <a:t>[’heart’, ’diamond’, ’spade’, ’club’]</a:t>
            </a:r>
          </a:p>
        </p:txBody>
      </p:sp>
      <p:sp>
        <p:nvSpPr>
          <p:cNvPr id="4" name="Slide Number Placeholder 3"/>
          <p:cNvSpPr>
            <a:spLocks noGrp="1"/>
          </p:cNvSpPr>
          <p:nvPr>
            <p:ph type="sldNum" sz="quarter" idx="12"/>
          </p:nvPr>
        </p:nvSpPr>
        <p:spPr/>
        <p:txBody>
          <a:bodyPr/>
          <a:lstStyle/>
          <a:p>
            <a:fld id="{C64CAAE1-BB3A-4A9B-ABF9-7F165EC3D6A0}" type="slidenum">
              <a:rPr lang="he-IL"/>
              <a:pPr/>
              <a:t>31</a:t>
            </a:fld>
            <a:endParaRPr lang="en-US"/>
          </a:p>
        </p:txBody>
      </p:sp>
      <p:pic>
        <p:nvPicPr>
          <p:cNvPr id="41988" name="Picture 5" descr="club.png"/>
          <p:cNvPicPr>
            <a:picLocks noChangeAspect="1"/>
          </p:cNvPicPr>
          <p:nvPr/>
        </p:nvPicPr>
        <p:blipFill>
          <a:blip r:embed="rId2"/>
          <a:srcRect/>
          <a:stretch>
            <a:fillRect/>
          </a:stretch>
        </p:blipFill>
        <p:spPr bwMode="auto">
          <a:xfrm>
            <a:off x="5181600" y="5562600"/>
            <a:ext cx="739775" cy="846138"/>
          </a:xfrm>
          <a:prstGeom prst="rect">
            <a:avLst/>
          </a:prstGeom>
          <a:noFill/>
          <a:ln w="9525">
            <a:noFill/>
            <a:miter lim="800000"/>
            <a:headEnd/>
            <a:tailEnd/>
          </a:ln>
        </p:spPr>
      </p:pic>
      <p:pic>
        <p:nvPicPr>
          <p:cNvPr id="41989" name="Picture 6" descr="diamond.png"/>
          <p:cNvPicPr>
            <a:picLocks noChangeAspect="1"/>
          </p:cNvPicPr>
          <p:nvPr/>
        </p:nvPicPr>
        <p:blipFill>
          <a:blip r:embed="rId3"/>
          <a:srcRect/>
          <a:stretch>
            <a:fillRect/>
          </a:stretch>
        </p:blipFill>
        <p:spPr bwMode="auto">
          <a:xfrm>
            <a:off x="2362200" y="5562600"/>
            <a:ext cx="677863" cy="838200"/>
          </a:xfrm>
          <a:prstGeom prst="rect">
            <a:avLst/>
          </a:prstGeom>
          <a:noFill/>
          <a:ln w="9525">
            <a:noFill/>
            <a:miter lim="800000"/>
            <a:headEnd/>
            <a:tailEnd/>
          </a:ln>
        </p:spPr>
      </p:pic>
      <p:pic>
        <p:nvPicPr>
          <p:cNvPr id="41990" name="Picture 7" descr="spade.png"/>
          <p:cNvPicPr>
            <a:picLocks noChangeAspect="1"/>
          </p:cNvPicPr>
          <p:nvPr/>
        </p:nvPicPr>
        <p:blipFill>
          <a:blip r:embed="rId4"/>
          <a:srcRect/>
          <a:stretch>
            <a:fillRect/>
          </a:stretch>
        </p:blipFill>
        <p:spPr bwMode="auto">
          <a:xfrm>
            <a:off x="3886200" y="5562600"/>
            <a:ext cx="708025" cy="808038"/>
          </a:xfrm>
          <a:prstGeom prst="rect">
            <a:avLst/>
          </a:prstGeom>
          <a:noFill/>
          <a:ln w="9525">
            <a:noFill/>
            <a:miter lim="800000"/>
            <a:headEnd/>
            <a:tailEnd/>
          </a:ln>
        </p:spPr>
      </p:pic>
      <p:pic>
        <p:nvPicPr>
          <p:cNvPr id="41991" name="Picture 8" descr="heart.png"/>
          <p:cNvPicPr>
            <a:picLocks noChangeAspect="1"/>
          </p:cNvPicPr>
          <p:nvPr/>
        </p:nvPicPr>
        <p:blipFill>
          <a:blip r:embed="rId5"/>
          <a:srcRect/>
          <a:stretch>
            <a:fillRect/>
          </a:stretch>
        </p:blipFill>
        <p:spPr bwMode="auto">
          <a:xfrm>
            <a:off x="685800" y="5562600"/>
            <a:ext cx="846138" cy="822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t>Example: playing cards</a:t>
            </a:r>
          </a:p>
        </p:txBody>
      </p:sp>
      <p:sp>
        <p:nvSpPr>
          <p:cNvPr id="43010" name="Content Placeholder 2"/>
          <p:cNvSpPr>
            <a:spLocks noGrp="1"/>
          </p:cNvSpPr>
          <p:nvPr>
            <p:ph idx="1"/>
          </p:nvPr>
        </p:nvSpPr>
        <p:spPr/>
        <p:txBody>
          <a:bodyPr/>
          <a:lstStyle/>
          <a:p>
            <a:r>
              <a:rPr lang="en-US" dirty="0"/>
              <a:t>Methods also exist for </a:t>
            </a:r>
            <a:r>
              <a:rPr lang="en-US" i="1" dirty="0"/>
              <a:t>inserting</a:t>
            </a:r>
            <a:r>
              <a:rPr lang="en-US" dirty="0"/>
              <a:t>, </a:t>
            </a:r>
            <a:r>
              <a:rPr lang="en-US" i="1" dirty="0"/>
              <a:t>sorting</a:t>
            </a:r>
            <a:r>
              <a:rPr lang="en-US" dirty="0"/>
              <a:t>, and </a:t>
            </a:r>
            <a:r>
              <a:rPr lang="en-US" i="1" dirty="0"/>
              <a:t>reversing</a:t>
            </a:r>
            <a:r>
              <a:rPr lang="en-US" dirty="0"/>
              <a:t> lists. </a:t>
            </a:r>
          </a:p>
          <a:p>
            <a:endParaRPr lang="en-US" dirty="0"/>
          </a:p>
          <a:p>
            <a:r>
              <a:rPr lang="en-US" dirty="0"/>
              <a:t>All of these </a:t>
            </a:r>
            <a:r>
              <a:rPr lang="en-US" b="1" i="1" dirty="0">
                <a:solidFill>
                  <a:srgbClr val="C00000"/>
                </a:solidFill>
              </a:rPr>
              <a:t>mutation</a:t>
            </a:r>
            <a:r>
              <a:rPr lang="en-US" dirty="0"/>
              <a:t> operations change the value of the list; they </a:t>
            </a:r>
            <a:r>
              <a:rPr lang="en-US" b="1" dirty="0"/>
              <a:t>do not create new list objects</a:t>
            </a:r>
            <a:r>
              <a:rPr lang="en-US" dirty="0"/>
              <a:t>.</a:t>
            </a:r>
          </a:p>
        </p:txBody>
      </p:sp>
      <p:sp>
        <p:nvSpPr>
          <p:cNvPr id="4" name="Slide Number Placeholder 3"/>
          <p:cNvSpPr>
            <a:spLocks noGrp="1"/>
          </p:cNvSpPr>
          <p:nvPr>
            <p:ph type="sldNum" sz="quarter" idx="12"/>
          </p:nvPr>
        </p:nvSpPr>
        <p:spPr/>
        <p:txBody>
          <a:bodyPr/>
          <a:lstStyle/>
          <a:p>
            <a:fld id="{DD89CBA6-DCA3-49E9-94BC-F9838F679FB4}" type="slidenum">
              <a:rPr lang="he-IL"/>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t>Sharing and Identity</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None/>
              <a:defRPr/>
            </a:pPr>
            <a:r>
              <a:rPr lang="en-US" dirty="0"/>
              <a:t>The object bound to the name </a:t>
            </a:r>
            <a:r>
              <a:rPr lang="en-US" i="1" dirty="0" err="1"/>
              <a:t>chinese_suits</a:t>
            </a:r>
            <a:r>
              <a:rPr lang="en-US" dirty="0"/>
              <a:t> has also changed, because it is the same list object that was bound to </a:t>
            </a:r>
            <a:r>
              <a:rPr lang="en-US" i="1" dirty="0"/>
              <a:t>suits</a:t>
            </a:r>
            <a:r>
              <a:rPr lang="en-US" dirty="0"/>
              <a:t>:</a:t>
            </a:r>
          </a:p>
          <a:p>
            <a:pPr fontAlgn="auto">
              <a:spcAft>
                <a:spcPts val="0"/>
              </a:spcAft>
              <a:buFont typeface="Arial" pitchFamily="34" charset="0"/>
              <a:buNone/>
              <a:defRPr/>
            </a:pPr>
            <a:r>
              <a:rPr lang="en-US" dirty="0"/>
              <a:t>&gt;&gt;&gt; </a:t>
            </a:r>
            <a:r>
              <a:rPr lang="en-US" dirty="0" err="1"/>
              <a:t>chinese_suits</a:t>
            </a:r>
            <a:r>
              <a:rPr lang="en-US" dirty="0"/>
              <a:t> </a:t>
            </a:r>
            <a:r>
              <a:rPr lang="en-US" sz="2400" dirty="0">
                <a:solidFill>
                  <a:schemeClr val="accent3">
                    <a:lumMod val="50000"/>
                  </a:schemeClr>
                </a:solidFill>
              </a:rPr>
              <a:t># This name co-refers with "suits" to the same list</a:t>
            </a:r>
          </a:p>
          <a:p>
            <a:pPr fontAlgn="auto">
              <a:spcAft>
                <a:spcPts val="0"/>
              </a:spcAft>
              <a:buFont typeface="Arial" pitchFamily="34" charset="0"/>
              <a:buNone/>
              <a:defRPr/>
            </a:pPr>
            <a:r>
              <a:rPr lang="en-US" dirty="0"/>
              <a:t>[’heart’, ’diamond’, ’spade’, ’club’]</a:t>
            </a:r>
          </a:p>
        </p:txBody>
      </p:sp>
      <p:sp>
        <p:nvSpPr>
          <p:cNvPr id="4" name="Slide Number Placeholder 3"/>
          <p:cNvSpPr>
            <a:spLocks noGrp="1"/>
          </p:cNvSpPr>
          <p:nvPr>
            <p:ph type="sldNum" sz="quarter" idx="12"/>
          </p:nvPr>
        </p:nvSpPr>
        <p:spPr/>
        <p:txBody>
          <a:bodyPr/>
          <a:lstStyle/>
          <a:p>
            <a:fld id="{B1B6B699-1876-4E96-9C1F-A2BCB06DC63D}" type="slidenum">
              <a:rPr lang="he-IL"/>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a:t>Sharing and Identity</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None/>
              <a:defRPr/>
            </a:pPr>
            <a:r>
              <a:rPr lang="en-US" dirty="0"/>
              <a:t>Lists can be </a:t>
            </a:r>
            <a:r>
              <a:rPr lang="en-US" u="sng" dirty="0"/>
              <a:t>copied</a:t>
            </a:r>
            <a:r>
              <a:rPr lang="en-US" dirty="0"/>
              <a:t> using the list constructor function. Changes to one list do not affect another, unless they share structure.</a:t>
            </a:r>
          </a:p>
          <a:p>
            <a:pPr fontAlgn="auto">
              <a:spcAft>
                <a:spcPts val="0"/>
              </a:spcAft>
              <a:buFont typeface="Arial" pitchFamily="34" charset="0"/>
              <a:buNone/>
              <a:defRPr/>
            </a:pPr>
            <a:endParaRPr lang="en-US" dirty="0"/>
          </a:p>
          <a:p>
            <a:pPr fontAlgn="auto">
              <a:spcAft>
                <a:spcPts val="0"/>
              </a:spcAft>
              <a:buFont typeface="Arial" pitchFamily="34" charset="0"/>
              <a:buNone/>
              <a:defRPr/>
            </a:pPr>
            <a:r>
              <a:rPr lang="en-US" dirty="0"/>
              <a:t>&gt;&gt;&gt; nest = list(suits) </a:t>
            </a:r>
            <a:r>
              <a:rPr lang="en-US" sz="2400" dirty="0">
                <a:solidFill>
                  <a:schemeClr val="accent3">
                    <a:lumMod val="50000"/>
                  </a:schemeClr>
                </a:solidFill>
              </a:rPr>
              <a:t># Bind "nest" to a second list with the same elements</a:t>
            </a:r>
          </a:p>
          <a:p>
            <a:pPr fontAlgn="auto">
              <a:spcAft>
                <a:spcPts val="0"/>
              </a:spcAft>
              <a:buFont typeface="Arial" pitchFamily="34" charset="0"/>
              <a:buNone/>
              <a:defRPr/>
            </a:pPr>
            <a:endParaRPr lang="en-US" dirty="0"/>
          </a:p>
          <a:p>
            <a:pPr fontAlgn="auto">
              <a:spcAft>
                <a:spcPts val="0"/>
              </a:spcAft>
              <a:buFont typeface="Arial" pitchFamily="34" charset="0"/>
              <a:buNone/>
              <a:defRPr/>
            </a:pPr>
            <a:r>
              <a:rPr lang="en-US" dirty="0"/>
              <a:t>&gt;&gt;&gt; nest[0] = suits </a:t>
            </a:r>
            <a:r>
              <a:rPr lang="en-US" sz="2400" dirty="0">
                <a:solidFill>
                  <a:schemeClr val="accent3">
                    <a:lumMod val="50000"/>
                  </a:schemeClr>
                </a:solidFill>
              </a:rPr>
              <a:t># Create a nested list</a:t>
            </a:r>
          </a:p>
        </p:txBody>
      </p:sp>
      <p:sp>
        <p:nvSpPr>
          <p:cNvPr id="4" name="Slide Number Placeholder 3"/>
          <p:cNvSpPr>
            <a:spLocks noGrp="1"/>
          </p:cNvSpPr>
          <p:nvPr>
            <p:ph type="sldNum" sz="quarter" idx="12"/>
          </p:nvPr>
        </p:nvSpPr>
        <p:spPr/>
        <p:txBody>
          <a:bodyPr/>
          <a:lstStyle/>
          <a:p>
            <a:fld id="{0ED35041-F7CF-4EF0-BDC6-8B10CC80044D}" type="slidenum">
              <a:rPr lang="he-IL"/>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t>Environment Model</a:t>
            </a:r>
          </a:p>
        </p:txBody>
      </p:sp>
      <p:sp>
        <p:nvSpPr>
          <p:cNvPr id="46082" name="Content Placeholder 2"/>
          <p:cNvSpPr>
            <a:spLocks noGrp="1"/>
          </p:cNvSpPr>
          <p:nvPr>
            <p:ph idx="1"/>
          </p:nvPr>
        </p:nvSpPr>
        <p:spPr/>
        <p:txBody>
          <a:bodyPr/>
          <a:lstStyle/>
          <a:p>
            <a:endParaRPr lang="en-US"/>
          </a:p>
        </p:txBody>
      </p:sp>
      <p:pic>
        <p:nvPicPr>
          <p:cNvPr id="46083" name="Picture 2"/>
          <p:cNvPicPr>
            <a:picLocks noChangeAspect="1" noChangeArrowheads="1"/>
          </p:cNvPicPr>
          <p:nvPr/>
        </p:nvPicPr>
        <p:blipFill>
          <a:blip r:embed="rId2"/>
          <a:srcRect/>
          <a:stretch>
            <a:fillRect/>
          </a:stretch>
        </p:blipFill>
        <p:spPr bwMode="auto">
          <a:xfrm>
            <a:off x="2116138" y="1981200"/>
            <a:ext cx="5022850" cy="3429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1B19250F-CC0C-448A-AB45-28435715C686}" type="slidenum">
              <a:rPr lang="he-IL"/>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t>Sharing and Identity</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None/>
              <a:defRPr/>
            </a:pPr>
            <a:r>
              <a:rPr lang="en-US" dirty="0"/>
              <a:t>Changing </a:t>
            </a:r>
            <a:r>
              <a:rPr lang="en-US" i="1" dirty="0"/>
              <a:t>suits</a:t>
            </a:r>
            <a:r>
              <a:rPr lang="en-US" dirty="0"/>
              <a:t> will affect only the nested list that is the </a:t>
            </a:r>
            <a:r>
              <a:rPr lang="en-US" i="1" dirty="0"/>
              <a:t>first element </a:t>
            </a:r>
            <a:r>
              <a:rPr lang="en-US" dirty="0"/>
              <a:t>of </a:t>
            </a:r>
            <a:r>
              <a:rPr lang="en-US" i="1" dirty="0"/>
              <a:t>nest</a:t>
            </a:r>
          </a:p>
          <a:p>
            <a:pPr fontAlgn="auto">
              <a:spcAft>
                <a:spcPts val="0"/>
              </a:spcAft>
              <a:buFont typeface="Arial" pitchFamily="34" charset="0"/>
              <a:buNone/>
              <a:defRPr/>
            </a:pPr>
            <a:endParaRPr lang="en-US" sz="2800" i="1" dirty="0"/>
          </a:p>
          <a:p>
            <a:pPr fontAlgn="auto">
              <a:spcAft>
                <a:spcPts val="0"/>
              </a:spcAft>
              <a:buFont typeface="Arial" pitchFamily="34" charset="0"/>
              <a:buNone/>
              <a:defRPr/>
            </a:pPr>
            <a:r>
              <a:rPr lang="en-US" sz="2800" dirty="0"/>
              <a:t>&gt;&gt;&gt; </a:t>
            </a:r>
            <a:r>
              <a:rPr lang="en-US" sz="2800" dirty="0" err="1"/>
              <a:t>suits.insert</a:t>
            </a:r>
            <a:r>
              <a:rPr lang="en-US" sz="2800" dirty="0"/>
              <a:t>(2, ’Joker’) </a:t>
            </a:r>
            <a:r>
              <a:rPr lang="en-US" sz="2400" dirty="0">
                <a:solidFill>
                  <a:schemeClr val="accent3">
                    <a:lumMod val="50000"/>
                  </a:schemeClr>
                </a:solidFill>
              </a:rPr>
              <a:t># Insert an element at index 2, shifting the rest</a:t>
            </a:r>
          </a:p>
          <a:p>
            <a:pPr fontAlgn="auto">
              <a:spcAft>
                <a:spcPts val="0"/>
              </a:spcAft>
              <a:buFont typeface="Arial" pitchFamily="34" charset="0"/>
              <a:buNone/>
              <a:defRPr/>
            </a:pPr>
            <a:endParaRPr lang="en-US" sz="2800" dirty="0"/>
          </a:p>
          <a:p>
            <a:pPr fontAlgn="auto">
              <a:spcAft>
                <a:spcPts val="0"/>
              </a:spcAft>
              <a:buFont typeface="Arial" pitchFamily="34" charset="0"/>
              <a:buNone/>
              <a:defRPr/>
            </a:pPr>
            <a:r>
              <a:rPr lang="en-US" sz="2800" dirty="0"/>
              <a:t>&gt;&gt;&gt; nest</a:t>
            </a:r>
          </a:p>
          <a:p>
            <a:pPr fontAlgn="auto">
              <a:spcAft>
                <a:spcPts val="0"/>
              </a:spcAft>
              <a:buFont typeface="Arial" pitchFamily="34" charset="0"/>
              <a:buNone/>
              <a:defRPr/>
            </a:pPr>
            <a:r>
              <a:rPr lang="en-US" sz="2800" dirty="0"/>
              <a:t>[[’heart’, ’diamond’, ’</a:t>
            </a:r>
            <a:r>
              <a:rPr lang="en-US" sz="2800" dirty="0">
                <a:solidFill>
                  <a:srgbClr val="FF0000"/>
                </a:solidFill>
              </a:rPr>
              <a:t>Joker</a:t>
            </a:r>
            <a:r>
              <a:rPr lang="en-US" sz="2800" dirty="0"/>
              <a:t>’, ’spade’, ’club’], ’diamond’, ’spade’, ’club’]</a:t>
            </a:r>
          </a:p>
        </p:txBody>
      </p:sp>
      <p:sp>
        <p:nvSpPr>
          <p:cNvPr id="4" name="Slide Number Placeholder 3"/>
          <p:cNvSpPr>
            <a:spLocks noGrp="1"/>
          </p:cNvSpPr>
          <p:nvPr>
            <p:ph type="sldNum" sz="quarter" idx="12"/>
          </p:nvPr>
        </p:nvSpPr>
        <p:spPr/>
        <p:txBody>
          <a:bodyPr/>
          <a:lstStyle/>
          <a:p>
            <a:fld id="{F7CB0E72-66CC-4C51-B5F3-FAD7D6C66893}" type="slidenum">
              <a:rPr lang="he-IL"/>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t>Sharing and Identity</a:t>
            </a:r>
          </a:p>
        </p:txBody>
      </p:sp>
      <p:sp>
        <p:nvSpPr>
          <p:cNvPr id="48130" name="Content Placeholder 2"/>
          <p:cNvSpPr>
            <a:spLocks noGrp="1"/>
          </p:cNvSpPr>
          <p:nvPr>
            <p:ph idx="1"/>
          </p:nvPr>
        </p:nvSpPr>
        <p:spPr/>
        <p:txBody>
          <a:bodyPr/>
          <a:lstStyle/>
          <a:p>
            <a:pPr>
              <a:buFont typeface="Arial" charset="0"/>
              <a:buNone/>
            </a:pPr>
            <a:r>
              <a:rPr lang="en-US" dirty="0"/>
              <a:t>Undoing this change in the first element of nest will change </a:t>
            </a:r>
            <a:r>
              <a:rPr lang="en-US" i="1" dirty="0"/>
              <a:t>suits</a:t>
            </a:r>
            <a:r>
              <a:rPr lang="en-US" dirty="0"/>
              <a:t> as well</a:t>
            </a:r>
          </a:p>
          <a:p>
            <a:pPr>
              <a:buFont typeface="Arial" charset="0"/>
              <a:buNone/>
            </a:pPr>
            <a:endParaRPr lang="en-US" dirty="0"/>
          </a:p>
          <a:p>
            <a:pPr>
              <a:buFont typeface="Arial" charset="0"/>
              <a:buNone/>
            </a:pPr>
            <a:r>
              <a:rPr lang="en-US" dirty="0"/>
              <a:t>&gt;&gt;&gt; nest[0].pop(2)</a:t>
            </a:r>
          </a:p>
          <a:p>
            <a:pPr>
              <a:buFont typeface="Arial" charset="0"/>
              <a:buNone/>
            </a:pPr>
            <a:r>
              <a:rPr lang="en-US" dirty="0"/>
              <a:t>’Joker’</a:t>
            </a:r>
          </a:p>
          <a:p>
            <a:pPr>
              <a:buFont typeface="Arial" charset="0"/>
              <a:buNone/>
            </a:pPr>
            <a:r>
              <a:rPr lang="en-US" dirty="0"/>
              <a:t>&gt;&gt;&gt; suits</a:t>
            </a:r>
          </a:p>
          <a:p>
            <a:pPr>
              <a:buFont typeface="Arial" charset="0"/>
              <a:buNone/>
            </a:pPr>
            <a:r>
              <a:rPr lang="en-US" dirty="0"/>
              <a:t>[’heart’, ’diamond’, ’spade’, ’club’]</a:t>
            </a:r>
          </a:p>
        </p:txBody>
      </p:sp>
      <p:sp>
        <p:nvSpPr>
          <p:cNvPr id="4" name="Slide Number Placeholder 3"/>
          <p:cNvSpPr>
            <a:spLocks noGrp="1"/>
          </p:cNvSpPr>
          <p:nvPr>
            <p:ph type="sldNum" sz="quarter" idx="12"/>
          </p:nvPr>
        </p:nvSpPr>
        <p:spPr/>
        <p:txBody>
          <a:bodyPr/>
          <a:lstStyle/>
          <a:p>
            <a:fld id="{FB6EAE93-C6D8-4D6D-8CCA-4E9672C77ED7}" type="slidenum">
              <a:rPr lang="he-IL"/>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t>Sharing and Identity</a:t>
            </a:r>
          </a:p>
        </p:txBody>
      </p:sp>
      <p:sp>
        <p:nvSpPr>
          <p:cNvPr id="49154" name="Content Placeholder 2"/>
          <p:cNvSpPr>
            <a:spLocks noGrp="1"/>
          </p:cNvSpPr>
          <p:nvPr>
            <p:ph idx="1"/>
          </p:nvPr>
        </p:nvSpPr>
        <p:spPr/>
        <p:txBody>
          <a:bodyPr/>
          <a:lstStyle/>
          <a:p>
            <a:r>
              <a:rPr lang="en-US" b="1" i="1" dirty="0"/>
              <a:t>is</a:t>
            </a:r>
            <a:r>
              <a:rPr lang="en-US" dirty="0"/>
              <a:t> and </a:t>
            </a:r>
            <a:r>
              <a:rPr lang="en-US" b="1" i="1" dirty="0"/>
              <a:t>is not – </a:t>
            </a:r>
            <a:r>
              <a:rPr lang="en-US" dirty="0"/>
              <a:t>comparison operators to test whether two expressions evaluate to the </a:t>
            </a:r>
            <a:r>
              <a:rPr lang="en-US" b="1" dirty="0"/>
              <a:t>identical object</a:t>
            </a:r>
            <a:r>
              <a:rPr lang="en-US" dirty="0"/>
              <a:t> </a:t>
            </a:r>
          </a:p>
          <a:p>
            <a:r>
              <a:rPr lang="en-US" dirty="0"/>
              <a:t>Two objects are </a:t>
            </a:r>
            <a:r>
              <a:rPr lang="en-US" b="1" dirty="0"/>
              <a:t>identical</a:t>
            </a:r>
            <a:r>
              <a:rPr lang="en-US" dirty="0"/>
              <a:t> if </a:t>
            </a:r>
          </a:p>
          <a:p>
            <a:pPr lvl="1"/>
            <a:r>
              <a:rPr lang="en-US" dirty="0"/>
              <a:t>they are equal in their current value, and </a:t>
            </a:r>
          </a:p>
          <a:p>
            <a:pPr lvl="1"/>
            <a:r>
              <a:rPr lang="en-US" dirty="0"/>
              <a:t>any change to one will always be reflected in the other.  </a:t>
            </a:r>
          </a:p>
          <a:p>
            <a:r>
              <a:rPr lang="en-US" b="1" dirty="0"/>
              <a:t>Identity</a:t>
            </a:r>
            <a:r>
              <a:rPr lang="en-US" dirty="0"/>
              <a:t> is a stronger condition than </a:t>
            </a:r>
            <a:r>
              <a:rPr lang="en-US" b="1" dirty="0"/>
              <a:t>equality</a:t>
            </a:r>
            <a:endParaRPr lang="en-US" dirty="0"/>
          </a:p>
        </p:txBody>
      </p:sp>
      <p:sp>
        <p:nvSpPr>
          <p:cNvPr id="4" name="Slide Number Placeholder 3"/>
          <p:cNvSpPr>
            <a:spLocks noGrp="1"/>
          </p:cNvSpPr>
          <p:nvPr>
            <p:ph type="sldNum" sz="quarter" idx="12"/>
          </p:nvPr>
        </p:nvSpPr>
        <p:spPr/>
        <p:txBody>
          <a:bodyPr/>
          <a:lstStyle/>
          <a:p>
            <a:fld id="{40D1FB32-9796-4636-B60E-1EA387013A88}" type="slidenum">
              <a:rPr lang="he-IL"/>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t>Sharing and Identity</a:t>
            </a:r>
          </a:p>
        </p:txBody>
      </p:sp>
      <p:sp>
        <p:nvSpPr>
          <p:cNvPr id="3" name="Content Placeholder 2"/>
          <p:cNvSpPr>
            <a:spLocks noGrp="1"/>
          </p:cNvSpPr>
          <p:nvPr>
            <p:ph idx="1"/>
          </p:nvPr>
        </p:nvSpPr>
        <p:spPr/>
        <p:txBody>
          <a:bodyPr rtlCol="0">
            <a:normAutofit lnSpcReduction="10000"/>
          </a:bodyPr>
          <a:lstStyle/>
          <a:p>
            <a:pPr fontAlgn="auto">
              <a:spcAft>
                <a:spcPts val="0"/>
              </a:spcAft>
              <a:buFont typeface="Arial" pitchFamily="34" charset="0"/>
              <a:buNone/>
              <a:defRPr/>
            </a:pPr>
            <a:r>
              <a:rPr lang="en-US" dirty="0"/>
              <a:t>&gt;&gt;&gt; suits is nest[0]</a:t>
            </a:r>
          </a:p>
          <a:p>
            <a:pPr fontAlgn="auto">
              <a:spcAft>
                <a:spcPts val="0"/>
              </a:spcAft>
              <a:buFont typeface="Arial" pitchFamily="34" charset="0"/>
              <a:buNone/>
              <a:defRPr/>
            </a:pPr>
            <a:r>
              <a:rPr lang="en-US" dirty="0"/>
              <a:t>True</a:t>
            </a:r>
          </a:p>
          <a:p>
            <a:pPr fontAlgn="auto">
              <a:spcAft>
                <a:spcPts val="0"/>
              </a:spcAft>
              <a:buFont typeface="Arial" pitchFamily="34" charset="0"/>
              <a:buNone/>
              <a:defRPr/>
            </a:pPr>
            <a:endParaRPr lang="en-US" dirty="0"/>
          </a:p>
          <a:p>
            <a:pPr fontAlgn="auto">
              <a:spcAft>
                <a:spcPts val="0"/>
              </a:spcAft>
              <a:buFont typeface="Arial" pitchFamily="34" charset="0"/>
              <a:buNone/>
              <a:defRPr/>
            </a:pPr>
            <a:r>
              <a:rPr lang="en-US" dirty="0"/>
              <a:t>&gt;&gt;&gt; suits is [’heart’, ’diamond’, ’spade’, ’club’]</a:t>
            </a:r>
          </a:p>
          <a:p>
            <a:pPr fontAlgn="auto">
              <a:spcAft>
                <a:spcPts val="0"/>
              </a:spcAft>
              <a:buFont typeface="Arial" pitchFamily="34" charset="0"/>
              <a:buNone/>
              <a:defRPr/>
            </a:pPr>
            <a:r>
              <a:rPr lang="en-US" dirty="0"/>
              <a:t>False</a:t>
            </a:r>
          </a:p>
          <a:p>
            <a:pPr fontAlgn="auto">
              <a:spcAft>
                <a:spcPts val="0"/>
              </a:spcAft>
              <a:buFont typeface="Arial" pitchFamily="34" charset="0"/>
              <a:buNone/>
              <a:defRPr/>
            </a:pPr>
            <a:endParaRPr lang="en-US" dirty="0"/>
          </a:p>
          <a:p>
            <a:pPr fontAlgn="auto">
              <a:spcAft>
                <a:spcPts val="0"/>
              </a:spcAft>
              <a:buFont typeface="Arial" pitchFamily="34" charset="0"/>
              <a:buNone/>
              <a:defRPr/>
            </a:pPr>
            <a:r>
              <a:rPr lang="en-US" dirty="0"/>
              <a:t>&gt;&gt;&gt; suits == [’heart’, ’diamond’, ’spade’, ’club’]</a:t>
            </a:r>
          </a:p>
          <a:p>
            <a:pPr fontAlgn="auto">
              <a:spcAft>
                <a:spcPts val="0"/>
              </a:spcAft>
              <a:buFont typeface="Arial" pitchFamily="34" charset="0"/>
              <a:buNone/>
              <a:defRPr/>
            </a:pPr>
            <a:r>
              <a:rPr lang="en-US" dirty="0"/>
              <a:t>True</a:t>
            </a:r>
          </a:p>
        </p:txBody>
      </p:sp>
      <p:sp>
        <p:nvSpPr>
          <p:cNvPr id="4" name="Slide Number Placeholder 3"/>
          <p:cNvSpPr>
            <a:spLocks noGrp="1"/>
          </p:cNvSpPr>
          <p:nvPr>
            <p:ph type="sldNum" sz="quarter" idx="12"/>
          </p:nvPr>
        </p:nvSpPr>
        <p:spPr/>
        <p:txBody>
          <a:bodyPr/>
          <a:lstStyle/>
          <a:p>
            <a:fld id="{4C307961-2F63-472A-A8DE-A2FA37E5E494}" type="slidenum">
              <a:rPr lang="he-IL"/>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t>Immutable vs. mutable data</a:t>
            </a:r>
          </a:p>
        </p:txBody>
      </p:sp>
      <p:sp>
        <p:nvSpPr>
          <p:cNvPr id="18434" name="Content Placeholder 2"/>
          <p:cNvSpPr>
            <a:spLocks noGrp="1"/>
          </p:cNvSpPr>
          <p:nvPr>
            <p:ph idx="1"/>
          </p:nvPr>
        </p:nvSpPr>
        <p:spPr/>
        <p:txBody>
          <a:bodyPr/>
          <a:lstStyle/>
          <a:p>
            <a:r>
              <a:rPr lang="en-US" sz="3000" dirty="0"/>
              <a:t>The native data types we have introduced so far – numbers, Booleans, tuples, ranges, and strings – are </a:t>
            </a:r>
            <a:r>
              <a:rPr lang="en-US" sz="3000" b="1" dirty="0"/>
              <a:t>immutable</a:t>
            </a:r>
          </a:p>
          <a:p>
            <a:pPr lvl="1"/>
            <a:r>
              <a:rPr lang="en-US" dirty="0"/>
              <a:t>names may change </a:t>
            </a:r>
            <a:r>
              <a:rPr lang="en-US" i="1" dirty="0"/>
              <a:t>bindings</a:t>
            </a:r>
            <a:r>
              <a:rPr lang="en-US" dirty="0"/>
              <a:t> to different values in the environment, but the </a:t>
            </a:r>
            <a:r>
              <a:rPr lang="en-US" b="1" dirty="0">
                <a:solidFill>
                  <a:srgbClr val="FF0000"/>
                </a:solidFill>
              </a:rPr>
              <a:t>values themselves do not change</a:t>
            </a:r>
          </a:p>
          <a:p>
            <a:endParaRPr lang="en-US" b="1" dirty="0"/>
          </a:p>
          <a:p>
            <a:r>
              <a:rPr lang="en-US" sz="3000" b="1" dirty="0"/>
              <a:t>Mutable</a:t>
            </a:r>
            <a:r>
              <a:rPr lang="en-US" sz="3000" dirty="0"/>
              <a:t> objects can change throughout the execution of a program</a:t>
            </a:r>
            <a:endParaRPr lang="en-US" sz="3000" b="1" dirty="0">
              <a:solidFill>
                <a:srgbClr val="FF0000"/>
              </a:solidFill>
            </a:endParaRPr>
          </a:p>
        </p:txBody>
      </p:sp>
      <p:sp>
        <p:nvSpPr>
          <p:cNvPr id="4" name="Slide Number Placeholder 3"/>
          <p:cNvSpPr>
            <a:spLocks noGrp="1"/>
          </p:cNvSpPr>
          <p:nvPr>
            <p:ph type="sldNum" sz="quarter" idx="12"/>
          </p:nvPr>
        </p:nvSpPr>
        <p:spPr/>
        <p:txBody>
          <a:bodyPr/>
          <a:lstStyle/>
          <a:p>
            <a:fld id="{4BD05BBB-68D0-45A7-B703-6D122C514A7D}" type="slidenum">
              <a:rPr lang="he-IL"/>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t>Implementation</a:t>
            </a:r>
          </a:p>
        </p:txBody>
      </p:sp>
      <p:sp>
        <p:nvSpPr>
          <p:cNvPr id="51202" name="Content Placeholder 2"/>
          <p:cNvSpPr>
            <a:spLocks noGrp="1"/>
          </p:cNvSpPr>
          <p:nvPr>
            <p:ph idx="1"/>
          </p:nvPr>
        </p:nvSpPr>
        <p:spPr/>
        <p:txBody>
          <a:bodyPr/>
          <a:lstStyle/>
          <a:p>
            <a:r>
              <a:rPr lang="en-US" dirty="0"/>
              <a:t>A list is a </a:t>
            </a:r>
            <a:r>
              <a:rPr lang="en-US" u="sng" dirty="0"/>
              <a:t>function</a:t>
            </a:r>
            <a:r>
              <a:rPr lang="en-US" dirty="0"/>
              <a:t> (dispatch) that has </a:t>
            </a:r>
          </a:p>
          <a:p>
            <a:pPr lvl="1"/>
            <a:endParaRPr lang="en-US" dirty="0"/>
          </a:p>
          <a:p>
            <a:pPr lvl="1"/>
            <a:r>
              <a:rPr lang="en-US" b="1" dirty="0"/>
              <a:t>Content </a:t>
            </a:r>
            <a:r>
              <a:rPr lang="en-US" dirty="0"/>
              <a:t>(local state): a recursive list </a:t>
            </a:r>
            <a:r>
              <a:rPr lang="en-US" sz="2400" dirty="0"/>
              <a:t>(implemented by us in the class)</a:t>
            </a:r>
          </a:p>
          <a:p>
            <a:pPr lvl="1">
              <a:buFont typeface="Arial" charset="0"/>
              <a:buNone/>
            </a:pPr>
            <a:endParaRPr lang="en-US" sz="2400" dirty="0"/>
          </a:p>
          <a:p>
            <a:pPr lvl="1"/>
            <a:r>
              <a:rPr lang="en-US" b="1" dirty="0"/>
              <a:t>Behavior</a:t>
            </a:r>
            <a:r>
              <a:rPr lang="en-US" dirty="0"/>
              <a:t> (methods): It checks the input “message” against known messages and takes an appropriate action for each different input </a:t>
            </a:r>
          </a:p>
          <a:p>
            <a:pPr>
              <a:buFont typeface="Arial" charset="0"/>
              <a:buNone/>
            </a:pPr>
            <a:endParaRPr lang="en-US" dirty="0"/>
          </a:p>
        </p:txBody>
      </p:sp>
      <p:sp>
        <p:nvSpPr>
          <p:cNvPr id="4" name="Slide Number Placeholder 3"/>
          <p:cNvSpPr>
            <a:spLocks noGrp="1"/>
          </p:cNvSpPr>
          <p:nvPr>
            <p:ph type="sldNum" sz="quarter" idx="12"/>
          </p:nvPr>
        </p:nvSpPr>
        <p:spPr/>
        <p:txBody>
          <a:bodyPr/>
          <a:lstStyle/>
          <a:p>
            <a:fld id="{741F778D-BDFA-410C-B0C9-6C7FEF302CC8}" type="slidenum">
              <a:rPr lang="he-IL"/>
              <a:pPr/>
              <a:t>40</a:t>
            </a:fld>
            <a:endParaRPr lang="en-US"/>
          </a:p>
        </p:txBody>
      </p:sp>
      <p:pic>
        <p:nvPicPr>
          <p:cNvPr id="2050" name="Picture 2" descr="Image result for lin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989" y="5349875"/>
            <a:ext cx="6160022"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ehavio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488" y="22034"/>
            <a:ext cx="2068512" cy="2068512"/>
          </a:xfrm>
          <a:prstGeom prst="rect">
            <a:avLst/>
          </a:prstGeom>
          <a:noFill/>
          <a:extLst>
            <a:ext uri="{909E8E84-426E-40DD-AFC4-6F175D3DCCD1}">
              <a14:hiddenFill xmlns:a14="http://schemas.microsoft.com/office/drawing/2010/main">
                <a:solidFill>
                  <a:srgbClr val="FFFFFF"/>
                </a:solidFill>
              </a14:hiddenFill>
            </a:ext>
          </a:extLst>
        </p:spPr>
      </p:pic>
      <p:sp>
        <p:nvSpPr>
          <p:cNvPr id="52225" name="Title 1"/>
          <p:cNvSpPr>
            <a:spLocks noGrp="1"/>
          </p:cNvSpPr>
          <p:nvPr>
            <p:ph type="title"/>
          </p:nvPr>
        </p:nvSpPr>
        <p:spPr/>
        <p:txBody>
          <a:bodyPr/>
          <a:lstStyle/>
          <a:p>
            <a:r>
              <a:rPr lang="en-US"/>
              <a:t>Implementation</a:t>
            </a:r>
          </a:p>
        </p:txBody>
      </p:sp>
      <p:sp>
        <p:nvSpPr>
          <p:cNvPr id="52226" name="Content Placeholder 2"/>
          <p:cNvSpPr>
            <a:spLocks noGrp="1"/>
          </p:cNvSpPr>
          <p:nvPr>
            <p:ph idx="1"/>
          </p:nvPr>
        </p:nvSpPr>
        <p:spPr>
          <a:xfrm>
            <a:off x="457200" y="1905000"/>
            <a:ext cx="8229600" cy="4221163"/>
          </a:xfrm>
        </p:spPr>
        <p:txBody>
          <a:bodyPr/>
          <a:lstStyle/>
          <a:p>
            <a:r>
              <a:rPr lang="en-US" sz="3000" b="1" dirty="0"/>
              <a:t>Behavior</a:t>
            </a:r>
            <a:r>
              <a:rPr lang="en-US" sz="3000" dirty="0"/>
              <a:t>. Responds to 5 different messages:</a:t>
            </a:r>
          </a:p>
          <a:p>
            <a:pPr lvl="1"/>
            <a:endParaRPr lang="en-US" dirty="0"/>
          </a:p>
          <a:p>
            <a:pPr lvl="1"/>
            <a:r>
              <a:rPr lang="en-US" dirty="0"/>
              <a:t>The first two implement the behaviors of the </a:t>
            </a:r>
            <a:r>
              <a:rPr lang="en-US" i="1" dirty="0">
                <a:solidFill>
                  <a:srgbClr val="C00000"/>
                </a:solidFill>
              </a:rPr>
              <a:t>sequence abstraction</a:t>
            </a:r>
          </a:p>
          <a:p>
            <a:pPr lvl="1"/>
            <a:r>
              <a:rPr lang="en-US" dirty="0"/>
              <a:t>The next two </a:t>
            </a:r>
            <a:r>
              <a:rPr lang="en-US" i="1" dirty="0">
                <a:solidFill>
                  <a:srgbClr val="C00000"/>
                </a:solidFill>
              </a:rPr>
              <a:t>add</a:t>
            </a:r>
            <a:r>
              <a:rPr lang="en-US" dirty="0">
                <a:solidFill>
                  <a:srgbClr val="C00000"/>
                </a:solidFill>
              </a:rPr>
              <a:t> </a:t>
            </a:r>
            <a:r>
              <a:rPr lang="en-US" dirty="0"/>
              <a:t>or </a:t>
            </a:r>
            <a:r>
              <a:rPr lang="en-US" i="1" dirty="0">
                <a:solidFill>
                  <a:srgbClr val="C00000"/>
                </a:solidFill>
              </a:rPr>
              <a:t>remove</a:t>
            </a:r>
            <a:r>
              <a:rPr lang="en-US" dirty="0">
                <a:solidFill>
                  <a:srgbClr val="C00000"/>
                </a:solidFill>
              </a:rPr>
              <a:t> </a:t>
            </a:r>
            <a:r>
              <a:rPr lang="en-US" dirty="0"/>
              <a:t>the first element of the list. </a:t>
            </a:r>
          </a:p>
          <a:p>
            <a:pPr lvl="1"/>
            <a:r>
              <a:rPr lang="en-US" dirty="0"/>
              <a:t>The final message returns a </a:t>
            </a:r>
            <a:r>
              <a:rPr lang="en-US" i="1" dirty="0">
                <a:solidFill>
                  <a:srgbClr val="C00000"/>
                </a:solidFill>
              </a:rPr>
              <a:t>string representation </a:t>
            </a:r>
            <a:r>
              <a:rPr lang="en-US" dirty="0"/>
              <a:t>of the whole list contents</a:t>
            </a:r>
          </a:p>
        </p:txBody>
      </p:sp>
      <p:sp>
        <p:nvSpPr>
          <p:cNvPr id="4" name="Slide Number Placeholder 3"/>
          <p:cNvSpPr>
            <a:spLocks noGrp="1"/>
          </p:cNvSpPr>
          <p:nvPr>
            <p:ph type="sldNum" sz="quarter" idx="12"/>
          </p:nvPr>
        </p:nvSpPr>
        <p:spPr/>
        <p:txBody>
          <a:bodyPr/>
          <a:lstStyle/>
          <a:p>
            <a:fld id="{CFDE0089-14E2-458A-9460-065E32F5950C}" type="slidenum">
              <a:rPr lang="he-IL"/>
              <a:pPr/>
              <a:t>41</a:t>
            </a:fld>
            <a:endParaRPr lang="en-US"/>
          </a:p>
        </p:txBody>
      </p:sp>
      <p:sp>
        <p:nvSpPr>
          <p:cNvPr id="2" name="Rounded Rectangular Callout 1"/>
          <p:cNvSpPr/>
          <p:nvPr/>
        </p:nvSpPr>
        <p:spPr>
          <a:xfrm>
            <a:off x="6934200" y="2438400"/>
            <a:ext cx="1905000" cy="688848"/>
          </a:xfrm>
          <a:prstGeom prst="wedgeRoundRectCallout">
            <a:avLst>
              <a:gd name="adj1" fmla="val -180351"/>
              <a:gd name="adj2" fmla="val 13002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172200"/>
          </a:xfrm>
        </p:spPr>
        <p:txBody>
          <a:bodyPr rtlCol="0">
            <a:normAutofit fontScale="62500" lnSpcReduction="20000"/>
          </a:bodyPr>
          <a:lstStyle/>
          <a:p>
            <a:pPr fontAlgn="auto">
              <a:spcAft>
                <a:spcPts val="0"/>
              </a:spcAft>
              <a:buFont typeface="Arial" pitchFamily="34" charset="0"/>
              <a:buNone/>
              <a:defRPr/>
            </a:pPr>
            <a:r>
              <a:rPr lang="en-US" dirty="0"/>
              <a:t>&gt;&gt;&gt; def </a:t>
            </a:r>
            <a:r>
              <a:rPr lang="en-US" dirty="0" err="1"/>
              <a:t>make_mutable_rlist</a:t>
            </a:r>
            <a:r>
              <a:rPr lang="en-US" dirty="0"/>
              <a:t>():</a:t>
            </a:r>
          </a:p>
          <a:p>
            <a:pPr fontAlgn="auto">
              <a:spcAft>
                <a:spcPts val="0"/>
              </a:spcAft>
              <a:buFont typeface="Arial" pitchFamily="34" charset="0"/>
              <a:buNone/>
              <a:defRPr/>
            </a:pPr>
            <a:r>
              <a:rPr lang="en-US" dirty="0"/>
              <a:t>		</a:t>
            </a:r>
            <a:r>
              <a:rPr lang="en-US" dirty="0">
                <a:solidFill>
                  <a:schemeClr val="accent3">
                    <a:lumMod val="50000"/>
                  </a:schemeClr>
                </a:solidFill>
              </a:rPr>
              <a:t>"""Return a functional implementation of a mutable recursive list."""</a:t>
            </a:r>
          </a:p>
          <a:p>
            <a:pPr fontAlgn="auto">
              <a:spcAft>
                <a:spcPts val="0"/>
              </a:spcAft>
              <a:buFont typeface="Arial" pitchFamily="34" charset="0"/>
              <a:buNone/>
              <a:defRPr/>
            </a:pPr>
            <a:r>
              <a:rPr lang="en-US" dirty="0"/>
              <a:t>		contents = </a:t>
            </a:r>
            <a:r>
              <a:rPr lang="en-US" dirty="0" err="1"/>
              <a:t>empty_rlist</a:t>
            </a:r>
            <a:endParaRPr lang="en-US" dirty="0"/>
          </a:p>
          <a:p>
            <a:pPr fontAlgn="auto">
              <a:spcAft>
                <a:spcPts val="0"/>
              </a:spcAft>
              <a:buFont typeface="Arial" pitchFamily="34" charset="0"/>
              <a:buNone/>
              <a:defRPr/>
            </a:pPr>
            <a:r>
              <a:rPr lang="en-US" dirty="0"/>
              <a:t>		def dispatch(message, value=None):</a:t>
            </a:r>
          </a:p>
          <a:p>
            <a:pPr fontAlgn="auto">
              <a:spcAft>
                <a:spcPts val="0"/>
              </a:spcAft>
              <a:buFont typeface="Arial" pitchFamily="34" charset="0"/>
              <a:buNone/>
              <a:defRPr/>
            </a:pPr>
            <a:r>
              <a:rPr lang="en-US" dirty="0"/>
              <a:t>			</a:t>
            </a:r>
            <a:r>
              <a:rPr lang="en-US" b="1" dirty="0">
                <a:solidFill>
                  <a:srgbClr val="C00000"/>
                </a:solidFill>
              </a:rPr>
              <a:t>nonlocal</a:t>
            </a:r>
            <a:r>
              <a:rPr lang="en-US" dirty="0">
                <a:solidFill>
                  <a:srgbClr val="C00000"/>
                </a:solidFill>
              </a:rPr>
              <a:t> contents</a:t>
            </a:r>
          </a:p>
          <a:p>
            <a:pPr fontAlgn="auto">
              <a:spcAft>
                <a:spcPts val="0"/>
              </a:spcAft>
              <a:buFont typeface="Arial" pitchFamily="34" charset="0"/>
              <a:buNone/>
              <a:defRPr/>
            </a:pPr>
            <a:r>
              <a:rPr lang="en-US" dirty="0"/>
              <a:t>			if message == ’</a:t>
            </a:r>
            <a:r>
              <a:rPr lang="en-US" dirty="0" err="1">
                <a:solidFill>
                  <a:srgbClr val="FF0000"/>
                </a:solidFill>
              </a:rPr>
              <a:t>len</a:t>
            </a:r>
            <a:r>
              <a:rPr lang="en-US" dirty="0"/>
              <a:t>’:</a:t>
            </a:r>
          </a:p>
          <a:p>
            <a:pPr fontAlgn="auto">
              <a:spcAft>
                <a:spcPts val="0"/>
              </a:spcAft>
              <a:buFont typeface="Arial" pitchFamily="34" charset="0"/>
              <a:buNone/>
              <a:defRPr/>
            </a:pPr>
            <a:r>
              <a:rPr lang="en-US" dirty="0"/>
              <a:t>				return </a:t>
            </a:r>
            <a:r>
              <a:rPr lang="en-US" dirty="0" err="1"/>
              <a:t>len_rlist</a:t>
            </a:r>
            <a:r>
              <a:rPr lang="en-US" dirty="0"/>
              <a:t>(contents)</a:t>
            </a:r>
          </a:p>
          <a:p>
            <a:pPr fontAlgn="auto">
              <a:spcAft>
                <a:spcPts val="0"/>
              </a:spcAft>
              <a:buFont typeface="Arial" pitchFamily="34" charset="0"/>
              <a:buNone/>
              <a:defRPr/>
            </a:pPr>
            <a:r>
              <a:rPr lang="en-US" dirty="0"/>
              <a:t>			</a:t>
            </a:r>
            <a:r>
              <a:rPr lang="en-US" dirty="0" err="1"/>
              <a:t>elif</a:t>
            </a:r>
            <a:r>
              <a:rPr lang="en-US" dirty="0"/>
              <a:t> message == </a:t>
            </a:r>
            <a:r>
              <a:rPr lang="en-US" dirty="0">
                <a:solidFill>
                  <a:srgbClr val="FF0000"/>
                </a:solidFill>
              </a:rPr>
              <a:t>’</a:t>
            </a:r>
            <a:r>
              <a:rPr lang="en-US" dirty="0" err="1">
                <a:solidFill>
                  <a:srgbClr val="FF0000"/>
                </a:solidFill>
              </a:rPr>
              <a:t>getitem</a:t>
            </a:r>
            <a:r>
              <a:rPr lang="en-US" dirty="0"/>
              <a:t>’:</a:t>
            </a:r>
          </a:p>
          <a:p>
            <a:pPr fontAlgn="auto">
              <a:spcAft>
                <a:spcPts val="0"/>
              </a:spcAft>
              <a:buFont typeface="Arial" pitchFamily="34" charset="0"/>
              <a:buNone/>
              <a:defRPr/>
            </a:pPr>
            <a:r>
              <a:rPr lang="en-US" dirty="0"/>
              <a:t>				return </a:t>
            </a:r>
            <a:r>
              <a:rPr lang="en-US" dirty="0" err="1"/>
              <a:t>getitem_rlist</a:t>
            </a:r>
            <a:r>
              <a:rPr lang="en-US" dirty="0"/>
              <a:t>(contents, value)</a:t>
            </a:r>
          </a:p>
          <a:p>
            <a:pPr fontAlgn="auto">
              <a:spcAft>
                <a:spcPts val="0"/>
              </a:spcAft>
              <a:buFont typeface="Arial" pitchFamily="34" charset="0"/>
              <a:buNone/>
              <a:defRPr/>
            </a:pPr>
            <a:r>
              <a:rPr lang="en-US" dirty="0"/>
              <a:t>			</a:t>
            </a:r>
            <a:r>
              <a:rPr lang="en-US" dirty="0" err="1"/>
              <a:t>elif</a:t>
            </a:r>
            <a:r>
              <a:rPr lang="en-US" dirty="0"/>
              <a:t> message == </a:t>
            </a:r>
            <a:r>
              <a:rPr lang="en-US" dirty="0">
                <a:solidFill>
                  <a:srgbClr val="FF0000"/>
                </a:solidFill>
              </a:rPr>
              <a:t>’</a:t>
            </a:r>
            <a:r>
              <a:rPr lang="en-US" dirty="0" err="1">
                <a:solidFill>
                  <a:srgbClr val="FF0000"/>
                </a:solidFill>
              </a:rPr>
              <a:t>push_first</a:t>
            </a:r>
            <a:r>
              <a:rPr lang="en-US" dirty="0"/>
              <a:t>’:</a:t>
            </a:r>
          </a:p>
          <a:p>
            <a:pPr fontAlgn="auto">
              <a:spcAft>
                <a:spcPts val="0"/>
              </a:spcAft>
              <a:buFont typeface="Arial" pitchFamily="34" charset="0"/>
              <a:buNone/>
              <a:defRPr/>
            </a:pPr>
            <a:r>
              <a:rPr lang="en-US" dirty="0"/>
              <a:t>				contents = </a:t>
            </a:r>
            <a:r>
              <a:rPr lang="en-US" dirty="0" err="1"/>
              <a:t>make_rlist</a:t>
            </a:r>
            <a:r>
              <a:rPr lang="en-US" dirty="0"/>
              <a:t>(value, contents)</a:t>
            </a:r>
          </a:p>
          <a:p>
            <a:pPr fontAlgn="auto">
              <a:spcAft>
                <a:spcPts val="0"/>
              </a:spcAft>
              <a:buFont typeface="Arial" pitchFamily="34" charset="0"/>
              <a:buNone/>
              <a:defRPr/>
            </a:pPr>
            <a:r>
              <a:rPr lang="en-US" dirty="0"/>
              <a:t>			</a:t>
            </a:r>
            <a:r>
              <a:rPr lang="en-US" dirty="0" err="1"/>
              <a:t>elif</a:t>
            </a:r>
            <a:r>
              <a:rPr lang="en-US" dirty="0"/>
              <a:t> message == </a:t>
            </a:r>
            <a:r>
              <a:rPr lang="en-US" dirty="0">
                <a:solidFill>
                  <a:srgbClr val="FF0000"/>
                </a:solidFill>
              </a:rPr>
              <a:t>’</a:t>
            </a:r>
            <a:r>
              <a:rPr lang="en-US" dirty="0" err="1">
                <a:solidFill>
                  <a:srgbClr val="FF0000"/>
                </a:solidFill>
              </a:rPr>
              <a:t>pop_first</a:t>
            </a:r>
            <a:r>
              <a:rPr lang="en-US" dirty="0"/>
              <a:t>’:</a:t>
            </a:r>
          </a:p>
          <a:p>
            <a:pPr fontAlgn="auto">
              <a:spcAft>
                <a:spcPts val="0"/>
              </a:spcAft>
              <a:buFont typeface="Arial" pitchFamily="34" charset="0"/>
              <a:buNone/>
              <a:defRPr/>
            </a:pPr>
            <a:r>
              <a:rPr lang="en-US" dirty="0"/>
              <a:t>				f = first(contents)</a:t>
            </a:r>
          </a:p>
          <a:p>
            <a:pPr fontAlgn="auto">
              <a:spcAft>
                <a:spcPts val="0"/>
              </a:spcAft>
              <a:buFont typeface="Arial" pitchFamily="34" charset="0"/>
              <a:buNone/>
              <a:defRPr/>
            </a:pPr>
            <a:r>
              <a:rPr lang="en-US" dirty="0"/>
              <a:t>				contents = rest(contents)</a:t>
            </a:r>
          </a:p>
          <a:p>
            <a:pPr fontAlgn="auto">
              <a:spcAft>
                <a:spcPts val="0"/>
              </a:spcAft>
              <a:buFont typeface="Arial" pitchFamily="34" charset="0"/>
              <a:buNone/>
              <a:defRPr/>
            </a:pPr>
            <a:r>
              <a:rPr lang="en-US" dirty="0"/>
              <a:t>				return f</a:t>
            </a:r>
          </a:p>
          <a:p>
            <a:pPr fontAlgn="auto">
              <a:spcAft>
                <a:spcPts val="0"/>
              </a:spcAft>
              <a:buFont typeface="Arial" pitchFamily="34" charset="0"/>
              <a:buNone/>
              <a:defRPr/>
            </a:pPr>
            <a:r>
              <a:rPr lang="en-US" dirty="0"/>
              <a:t>			</a:t>
            </a:r>
            <a:r>
              <a:rPr lang="en-US" dirty="0" err="1"/>
              <a:t>elif</a:t>
            </a:r>
            <a:r>
              <a:rPr lang="en-US" dirty="0"/>
              <a:t> message == </a:t>
            </a:r>
            <a:r>
              <a:rPr lang="en-US" dirty="0">
                <a:solidFill>
                  <a:srgbClr val="FF0000"/>
                </a:solidFill>
              </a:rPr>
              <a:t>’</a:t>
            </a:r>
            <a:r>
              <a:rPr lang="en-US" dirty="0" err="1">
                <a:solidFill>
                  <a:srgbClr val="FF0000"/>
                </a:solidFill>
              </a:rPr>
              <a:t>str</a:t>
            </a:r>
            <a:r>
              <a:rPr lang="en-US" dirty="0"/>
              <a:t>’:</a:t>
            </a:r>
          </a:p>
          <a:p>
            <a:pPr fontAlgn="auto">
              <a:spcAft>
                <a:spcPts val="0"/>
              </a:spcAft>
              <a:buFont typeface="Arial" pitchFamily="34" charset="0"/>
              <a:buNone/>
              <a:defRPr/>
            </a:pPr>
            <a:r>
              <a:rPr lang="en-US" dirty="0"/>
              <a:t>				return </a:t>
            </a:r>
            <a:r>
              <a:rPr lang="en-US" dirty="0" err="1"/>
              <a:t>str</a:t>
            </a:r>
            <a:r>
              <a:rPr lang="en-US" dirty="0"/>
              <a:t>(contents)</a:t>
            </a:r>
          </a:p>
          <a:p>
            <a:pPr fontAlgn="auto">
              <a:spcAft>
                <a:spcPts val="0"/>
              </a:spcAft>
              <a:buFont typeface="Arial" pitchFamily="34" charset="0"/>
              <a:buNone/>
              <a:defRPr/>
            </a:pPr>
            <a:r>
              <a:rPr lang="en-US" dirty="0"/>
              <a:t>		return dispatch</a:t>
            </a:r>
          </a:p>
        </p:txBody>
      </p:sp>
      <p:sp>
        <p:nvSpPr>
          <p:cNvPr id="4" name="Slide Number Placeholder 3"/>
          <p:cNvSpPr>
            <a:spLocks noGrp="1"/>
          </p:cNvSpPr>
          <p:nvPr>
            <p:ph type="sldNum" sz="quarter" idx="12"/>
          </p:nvPr>
        </p:nvSpPr>
        <p:spPr/>
        <p:txBody>
          <a:bodyPr/>
          <a:lstStyle/>
          <a:p>
            <a:fld id="{0265D522-0C7C-466D-98D5-64965958E2A3}" type="slidenum">
              <a:rPr lang="he-IL"/>
              <a:pPr/>
              <a:t>42</a:t>
            </a:fld>
            <a:endParaRPr lang="en-US"/>
          </a:p>
        </p:txBody>
      </p:sp>
      <p:sp>
        <p:nvSpPr>
          <p:cNvPr id="5" name="Right Brace 4"/>
          <p:cNvSpPr/>
          <p:nvPr/>
        </p:nvSpPr>
        <p:spPr>
          <a:xfrm>
            <a:off x="7086600" y="1981200"/>
            <a:ext cx="152400" cy="12192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rtl="0" fontAlgn="auto">
              <a:spcBef>
                <a:spcPts val="0"/>
              </a:spcBef>
              <a:spcAft>
                <a:spcPts val="0"/>
              </a:spcAft>
              <a:defRPr/>
            </a:pPr>
            <a:endParaRPr lang="en-US"/>
          </a:p>
        </p:txBody>
      </p:sp>
      <p:sp>
        <p:nvSpPr>
          <p:cNvPr id="6" name="Right Brace 5"/>
          <p:cNvSpPr/>
          <p:nvPr/>
        </p:nvSpPr>
        <p:spPr>
          <a:xfrm>
            <a:off x="7162800" y="3276600"/>
            <a:ext cx="152400" cy="15240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rtl="0" fontAlgn="auto">
              <a:spcBef>
                <a:spcPts val="0"/>
              </a:spcBef>
              <a:spcAft>
                <a:spcPts val="0"/>
              </a:spcAft>
              <a:defRPr/>
            </a:pPr>
            <a:endParaRPr lang="en-US"/>
          </a:p>
        </p:txBody>
      </p:sp>
      <p:sp>
        <p:nvSpPr>
          <p:cNvPr id="7" name="Right Brace 6"/>
          <p:cNvSpPr/>
          <p:nvPr/>
        </p:nvSpPr>
        <p:spPr>
          <a:xfrm>
            <a:off x="6172200" y="5029200"/>
            <a:ext cx="152400" cy="7620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rtl="0" fontAlgn="auto">
              <a:spcBef>
                <a:spcPts val="0"/>
              </a:spcBef>
              <a:spcAft>
                <a:spcPts val="0"/>
              </a:spcAft>
              <a:defRPr/>
            </a:pPr>
            <a:endParaRPr lang="en-US"/>
          </a:p>
        </p:txBody>
      </p:sp>
      <p:sp>
        <p:nvSpPr>
          <p:cNvPr id="53254" name="TextBox 7"/>
          <p:cNvSpPr txBox="1">
            <a:spLocks noChangeArrowheads="1"/>
          </p:cNvSpPr>
          <p:nvPr/>
        </p:nvSpPr>
        <p:spPr bwMode="auto">
          <a:xfrm>
            <a:off x="7315200" y="2286000"/>
            <a:ext cx="1236663" cy="646113"/>
          </a:xfrm>
          <a:prstGeom prst="rect">
            <a:avLst/>
          </a:prstGeom>
          <a:noFill/>
          <a:ln w="9525">
            <a:noFill/>
            <a:miter lim="800000"/>
            <a:headEnd/>
            <a:tailEnd/>
          </a:ln>
        </p:spPr>
        <p:txBody>
          <a:bodyPr wrap="none">
            <a:spAutoFit/>
          </a:bodyPr>
          <a:lstStyle/>
          <a:p>
            <a:pPr algn="l" rtl="0"/>
            <a:r>
              <a:rPr lang="en-US">
                <a:latin typeface="Calibri" pitchFamily="34" charset="0"/>
              </a:rPr>
              <a:t>Sequence </a:t>
            </a:r>
          </a:p>
          <a:p>
            <a:pPr algn="l" rtl="0"/>
            <a:r>
              <a:rPr lang="en-US">
                <a:latin typeface="Calibri" pitchFamily="34" charset="0"/>
              </a:rPr>
              <a:t>abstraction</a:t>
            </a:r>
          </a:p>
        </p:txBody>
      </p:sp>
      <p:sp>
        <p:nvSpPr>
          <p:cNvPr id="53255" name="TextBox 8"/>
          <p:cNvSpPr txBox="1">
            <a:spLocks noChangeArrowheads="1"/>
          </p:cNvSpPr>
          <p:nvPr/>
        </p:nvSpPr>
        <p:spPr bwMode="auto">
          <a:xfrm>
            <a:off x="7391400" y="3697288"/>
            <a:ext cx="1365250" cy="369887"/>
          </a:xfrm>
          <a:prstGeom prst="rect">
            <a:avLst/>
          </a:prstGeom>
          <a:noFill/>
          <a:ln w="9525">
            <a:noFill/>
            <a:miter lim="800000"/>
            <a:headEnd/>
            <a:tailEnd/>
          </a:ln>
        </p:spPr>
        <p:txBody>
          <a:bodyPr wrap="none">
            <a:spAutoFit/>
          </a:bodyPr>
          <a:lstStyle/>
          <a:p>
            <a:pPr algn="l" rtl="0"/>
            <a:r>
              <a:rPr lang="en-US">
                <a:latin typeface="Calibri" pitchFamily="34" charset="0"/>
              </a:rPr>
              <a:t>add, remove</a:t>
            </a:r>
          </a:p>
        </p:txBody>
      </p:sp>
      <p:sp>
        <p:nvSpPr>
          <p:cNvPr id="53256" name="TextBox 9"/>
          <p:cNvSpPr txBox="1">
            <a:spLocks noChangeArrowheads="1"/>
          </p:cNvSpPr>
          <p:nvPr/>
        </p:nvSpPr>
        <p:spPr bwMode="auto">
          <a:xfrm>
            <a:off x="6400800" y="5068888"/>
            <a:ext cx="1573213" cy="646112"/>
          </a:xfrm>
          <a:prstGeom prst="rect">
            <a:avLst/>
          </a:prstGeom>
          <a:noFill/>
          <a:ln w="9525">
            <a:noFill/>
            <a:miter lim="800000"/>
            <a:headEnd/>
            <a:tailEnd/>
          </a:ln>
        </p:spPr>
        <p:txBody>
          <a:bodyPr wrap="none">
            <a:spAutoFit/>
          </a:bodyPr>
          <a:lstStyle/>
          <a:p>
            <a:pPr algn="l" rtl="0"/>
            <a:r>
              <a:rPr lang="en-US">
                <a:latin typeface="Calibri" pitchFamily="34" charset="0"/>
              </a:rPr>
              <a:t>String </a:t>
            </a:r>
          </a:p>
          <a:p>
            <a:pPr algn="l" rtl="0"/>
            <a:r>
              <a:rPr lang="en-US">
                <a:latin typeface="Calibri" pitchFamily="34" charset="0"/>
              </a:rPr>
              <a:t>representation</a:t>
            </a:r>
          </a:p>
        </p:txBody>
      </p:sp>
      <p:sp>
        <p:nvSpPr>
          <p:cNvPr id="8" name="Rectangle 7"/>
          <p:cNvSpPr/>
          <p:nvPr/>
        </p:nvSpPr>
        <p:spPr>
          <a:xfrm>
            <a:off x="2209800" y="5029200"/>
            <a:ext cx="3505200"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200399" y="5784273"/>
            <a:ext cx="5351463" cy="923330"/>
          </a:xfrm>
          <a:prstGeom prst="rect">
            <a:avLst/>
          </a:prstGeom>
          <a:noFill/>
          <a:ln>
            <a:solidFill>
              <a:srgbClr val="C00000"/>
            </a:solidFill>
          </a:ln>
        </p:spPr>
        <p:txBody>
          <a:bodyPr wrap="square" rtlCol="0">
            <a:spAutoFit/>
          </a:bodyPr>
          <a:lstStyle/>
          <a:p>
            <a:pPr algn="l" rtl="0"/>
            <a:r>
              <a:rPr lang="en-US" dirty="0">
                <a:solidFill>
                  <a:srgbClr val="C00000"/>
                </a:solidFill>
              </a:rPr>
              <a:t>What’s wrong with this part??</a:t>
            </a:r>
          </a:p>
          <a:p>
            <a:pPr algn="l" rtl="0"/>
            <a:r>
              <a:rPr lang="en-US" dirty="0">
                <a:solidFill>
                  <a:srgbClr val="C00000"/>
                </a:solidFill>
              </a:rPr>
              <a:t>YES, it’s a violation to the Data Abstraction!!</a:t>
            </a:r>
          </a:p>
          <a:p>
            <a:pPr algn="l" rtl="0"/>
            <a:r>
              <a:rPr lang="en-US" dirty="0">
                <a:solidFill>
                  <a:srgbClr val="C00000"/>
                </a:solidFill>
              </a:rPr>
              <a:t>Fix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t>More…</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None/>
              <a:defRPr/>
            </a:pPr>
            <a:r>
              <a:rPr lang="en-US" sz="3000" dirty="0"/>
              <a:t>Construct a functionally implemented recursive list from any built-in sequence:</a:t>
            </a:r>
          </a:p>
          <a:p>
            <a:pPr fontAlgn="auto">
              <a:spcAft>
                <a:spcPts val="0"/>
              </a:spcAft>
              <a:buFont typeface="Arial" pitchFamily="34" charset="0"/>
              <a:buNone/>
              <a:defRPr/>
            </a:pPr>
            <a:r>
              <a:rPr lang="en-US" sz="2800" dirty="0"/>
              <a:t>&gt;&gt;&gt; def </a:t>
            </a:r>
            <a:r>
              <a:rPr lang="en-US" sz="2800" dirty="0" err="1"/>
              <a:t>to_mutable_rlist</a:t>
            </a:r>
            <a:r>
              <a:rPr lang="en-US" sz="2800" dirty="0"/>
              <a:t>(source):</a:t>
            </a:r>
          </a:p>
          <a:p>
            <a:pPr fontAlgn="auto">
              <a:spcAft>
                <a:spcPts val="0"/>
              </a:spcAft>
              <a:buFont typeface="Arial" pitchFamily="34" charset="0"/>
              <a:buNone/>
              <a:defRPr/>
            </a:pPr>
            <a:r>
              <a:rPr lang="en-US" sz="2800" dirty="0"/>
              <a:t>		</a:t>
            </a:r>
            <a:r>
              <a:rPr lang="en-US" sz="2400" i="1" dirty="0">
                <a:solidFill>
                  <a:schemeClr val="accent3">
                    <a:lumMod val="50000"/>
                  </a:schemeClr>
                </a:solidFill>
              </a:rPr>
              <a:t>"""Return a functional list with the same 		contents as source."""</a:t>
            </a:r>
            <a:endParaRPr lang="en-US" sz="2800" i="1" dirty="0">
              <a:solidFill>
                <a:schemeClr val="accent3">
                  <a:lumMod val="50000"/>
                </a:schemeClr>
              </a:solidFill>
            </a:endParaRPr>
          </a:p>
          <a:p>
            <a:pPr fontAlgn="auto">
              <a:spcAft>
                <a:spcPts val="0"/>
              </a:spcAft>
              <a:buFont typeface="Arial" pitchFamily="34" charset="0"/>
              <a:buNone/>
              <a:defRPr/>
            </a:pPr>
            <a:r>
              <a:rPr lang="en-US" sz="2800" dirty="0"/>
              <a:t>		s = </a:t>
            </a:r>
            <a:r>
              <a:rPr lang="en-US" sz="2800" i="1" dirty="0" err="1"/>
              <a:t>make_mutable_rlist</a:t>
            </a:r>
            <a:r>
              <a:rPr lang="en-US" sz="2800" i="1" dirty="0"/>
              <a:t>()</a:t>
            </a:r>
          </a:p>
          <a:p>
            <a:pPr fontAlgn="auto">
              <a:spcAft>
                <a:spcPts val="0"/>
              </a:spcAft>
              <a:buFont typeface="Arial" pitchFamily="34" charset="0"/>
              <a:buNone/>
              <a:defRPr/>
            </a:pPr>
            <a:r>
              <a:rPr lang="en-US" sz="2800" dirty="0"/>
              <a:t>		for element in reversed(source):</a:t>
            </a:r>
          </a:p>
          <a:p>
            <a:pPr fontAlgn="auto">
              <a:spcAft>
                <a:spcPts val="0"/>
              </a:spcAft>
              <a:buFont typeface="Arial" pitchFamily="34" charset="0"/>
              <a:buNone/>
              <a:defRPr/>
            </a:pPr>
            <a:r>
              <a:rPr lang="en-US" sz="2800" dirty="0"/>
              <a:t>			s(’</a:t>
            </a:r>
            <a:r>
              <a:rPr lang="en-US" sz="2800" dirty="0" err="1"/>
              <a:t>push_first</a:t>
            </a:r>
            <a:r>
              <a:rPr lang="en-US" sz="2800" dirty="0"/>
              <a:t>’, element)</a:t>
            </a:r>
          </a:p>
          <a:p>
            <a:pPr fontAlgn="auto">
              <a:spcAft>
                <a:spcPts val="0"/>
              </a:spcAft>
              <a:buFont typeface="Arial" pitchFamily="34" charset="0"/>
              <a:buNone/>
              <a:defRPr/>
            </a:pPr>
            <a:r>
              <a:rPr lang="en-US" sz="2800" dirty="0"/>
              <a:t>		return s</a:t>
            </a:r>
          </a:p>
        </p:txBody>
      </p:sp>
      <p:cxnSp>
        <p:nvCxnSpPr>
          <p:cNvPr id="5" name="Straight Arrow Connector 4"/>
          <p:cNvCxnSpPr>
            <a:stCxn id="54276" idx="2"/>
          </p:cNvCxnSpPr>
          <p:nvPr/>
        </p:nvCxnSpPr>
        <p:spPr>
          <a:xfrm flipH="1">
            <a:off x="4724401" y="3874532"/>
            <a:ext cx="1658528" cy="849868"/>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276" name="TextBox 6"/>
          <p:cNvSpPr txBox="1">
            <a:spLocks noChangeArrowheads="1"/>
          </p:cNvSpPr>
          <p:nvPr/>
        </p:nvSpPr>
        <p:spPr bwMode="auto">
          <a:xfrm>
            <a:off x="5105400" y="3505200"/>
            <a:ext cx="2555058" cy="369332"/>
          </a:xfrm>
          <a:prstGeom prst="rect">
            <a:avLst/>
          </a:prstGeom>
          <a:noFill/>
          <a:ln w="9525">
            <a:noFill/>
            <a:miter lim="800000"/>
            <a:headEnd/>
            <a:tailEnd/>
          </a:ln>
        </p:spPr>
        <p:txBody>
          <a:bodyPr wrap="none">
            <a:spAutoFit/>
          </a:bodyPr>
          <a:lstStyle/>
          <a:p>
            <a:pPr algn="l" rtl="0"/>
            <a:r>
              <a:rPr lang="en-US" dirty="0">
                <a:latin typeface="Calibri" pitchFamily="34" charset="0"/>
              </a:rPr>
              <a:t>returns an </a:t>
            </a:r>
            <a:r>
              <a:rPr lang="en-US" dirty="0" err="1">
                <a:latin typeface="Calibri" pitchFamily="34" charset="0"/>
              </a:rPr>
              <a:t>iterable</a:t>
            </a:r>
            <a:r>
              <a:rPr lang="en-US" dirty="0">
                <a:latin typeface="Calibri" pitchFamily="34" charset="0"/>
              </a:rPr>
              <a:t> value</a:t>
            </a:r>
          </a:p>
        </p:txBody>
      </p:sp>
      <p:sp>
        <p:nvSpPr>
          <p:cNvPr id="6" name="Slide Number Placeholder 5"/>
          <p:cNvSpPr>
            <a:spLocks noGrp="1"/>
          </p:cNvSpPr>
          <p:nvPr>
            <p:ph type="sldNum" sz="quarter" idx="12"/>
          </p:nvPr>
        </p:nvSpPr>
        <p:spPr/>
        <p:txBody>
          <a:bodyPr/>
          <a:lstStyle/>
          <a:p>
            <a:fld id="{2B5BA87C-912F-438F-A1B1-67B963A6C771}" type="slidenum">
              <a:rPr lang="he-IL"/>
              <a:pPr/>
              <a:t>43</a:t>
            </a:fld>
            <a:endParaRPr lang="en-US"/>
          </a:p>
        </p:txBody>
      </p:sp>
      <p:sp>
        <p:nvSpPr>
          <p:cNvPr id="2" name="Rectangle 1"/>
          <p:cNvSpPr/>
          <p:nvPr/>
        </p:nvSpPr>
        <p:spPr>
          <a:xfrm>
            <a:off x="6477000" y="5257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Next abstraction level</a:t>
            </a: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a:t>Construct a functionally implemented lists</a:t>
            </a:r>
          </a:p>
        </p:txBody>
      </p:sp>
      <p:sp>
        <p:nvSpPr>
          <p:cNvPr id="55298" name="Content Placeholder 2"/>
          <p:cNvSpPr>
            <a:spLocks noGrp="1"/>
          </p:cNvSpPr>
          <p:nvPr>
            <p:ph idx="1"/>
          </p:nvPr>
        </p:nvSpPr>
        <p:spPr>
          <a:xfrm>
            <a:off x="457200" y="1752600"/>
            <a:ext cx="8229600" cy="4373563"/>
          </a:xfrm>
        </p:spPr>
        <p:txBody>
          <a:bodyPr/>
          <a:lstStyle/>
          <a:p>
            <a:pPr>
              <a:buFont typeface="Arial" charset="0"/>
              <a:buNone/>
            </a:pPr>
            <a:r>
              <a:rPr lang="en-US" dirty="0"/>
              <a:t>Note that the list itself is a </a:t>
            </a:r>
            <a:r>
              <a:rPr lang="en-US" i="1" dirty="0"/>
              <a:t>function</a:t>
            </a:r>
            <a:r>
              <a:rPr lang="en-US" dirty="0"/>
              <a:t>:</a:t>
            </a:r>
          </a:p>
          <a:p>
            <a:pPr>
              <a:buFont typeface="Arial" charset="0"/>
              <a:buNone/>
            </a:pPr>
            <a:endParaRPr lang="en-US" dirty="0"/>
          </a:p>
          <a:p>
            <a:pPr>
              <a:buFont typeface="Arial" charset="0"/>
              <a:buNone/>
            </a:pPr>
            <a:r>
              <a:rPr lang="en-US" dirty="0"/>
              <a:t>&gt;&gt;&gt; s = </a:t>
            </a:r>
            <a:r>
              <a:rPr lang="en-US" dirty="0" err="1"/>
              <a:t>to_mutable_rlist</a:t>
            </a:r>
            <a:r>
              <a:rPr lang="en-US" dirty="0"/>
              <a:t>(suits)</a:t>
            </a:r>
          </a:p>
          <a:p>
            <a:pPr>
              <a:buFont typeface="Arial" charset="0"/>
              <a:buNone/>
            </a:pPr>
            <a:r>
              <a:rPr lang="en-US" dirty="0"/>
              <a:t>&gt;&gt;&gt; type(s)</a:t>
            </a:r>
          </a:p>
          <a:p>
            <a:pPr>
              <a:buFont typeface="Arial" charset="0"/>
              <a:buNone/>
            </a:pPr>
            <a:r>
              <a:rPr lang="en-US" dirty="0"/>
              <a:t>&lt;class ’function’&gt;</a:t>
            </a:r>
          </a:p>
          <a:p>
            <a:pPr>
              <a:buFont typeface="Arial" charset="0"/>
              <a:buNone/>
            </a:pPr>
            <a:r>
              <a:rPr lang="en-US" dirty="0"/>
              <a:t>&gt;&gt;&gt; s(’</a:t>
            </a:r>
            <a:r>
              <a:rPr lang="en-US" dirty="0" err="1"/>
              <a:t>str</a:t>
            </a:r>
            <a:r>
              <a:rPr lang="en-US" dirty="0"/>
              <a:t>’)</a:t>
            </a:r>
          </a:p>
          <a:p>
            <a:pPr>
              <a:buFont typeface="Arial" charset="0"/>
              <a:buNone/>
            </a:pPr>
            <a:r>
              <a:rPr lang="en-US" dirty="0"/>
              <a:t>"(’heart’, (’diamond’, (’spade’, (’club’, None))))"</a:t>
            </a:r>
          </a:p>
        </p:txBody>
      </p:sp>
      <p:sp>
        <p:nvSpPr>
          <p:cNvPr id="4" name="Slide Number Placeholder 3"/>
          <p:cNvSpPr>
            <a:spLocks noGrp="1"/>
          </p:cNvSpPr>
          <p:nvPr>
            <p:ph type="sldNum" sz="quarter" idx="12"/>
          </p:nvPr>
        </p:nvSpPr>
        <p:spPr/>
        <p:txBody>
          <a:bodyPr/>
          <a:lstStyle/>
          <a:p>
            <a:fld id="{513110DC-F3C5-4C88-BA4C-43E9AA81790C}" type="slidenum">
              <a:rPr lang="he-IL"/>
              <a:pPr/>
              <a:t>44</a:t>
            </a:fld>
            <a:endParaRPr lang="en-US"/>
          </a:p>
        </p:txBody>
      </p:sp>
      <p:sp>
        <p:nvSpPr>
          <p:cNvPr id="3" name="Rectangle 2"/>
          <p:cNvSpPr/>
          <p:nvPr/>
        </p:nvSpPr>
        <p:spPr>
          <a:xfrm>
            <a:off x="457200" y="5257800"/>
            <a:ext cx="7772400" cy="76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52600" y="6056591"/>
            <a:ext cx="3929282" cy="369332"/>
          </a:xfrm>
          <a:prstGeom prst="rect">
            <a:avLst/>
          </a:prstGeom>
          <a:noFill/>
        </p:spPr>
        <p:txBody>
          <a:bodyPr wrap="none" rtlCol="0">
            <a:spAutoFit/>
          </a:bodyPr>
          <a:lstStyle/>
          <a:p>
            <a:r>
              <a:rPr lang="en-US" dirty="0" smtClean="0">
                <a:solidFill>
                  <a:srgbClr val="C00000"/>
                </a:solidFill>
              </a:rPr>
              <a:t>Why does it look like a nested tuple?</a:t>
            </a:r>
            <a:endParaRPr lang="en-US" dirty="0">
              <a:solidFill>
                <a:srgbClr val="C00000"/>
              </a:solidFill>
            </a:endParaRPr>
          </a:p>
        </p:txBody>
      </p:sp>
      <p:sp>
        <p:nvSpPr>
          <p:cNvPr id="8" name="TextBox 7"/>
          <p:cNvSpPr txBox="1"/>
          <p:nvPr/>
        </p:nvSpPr>
        <p:spPr>
          <a:xfrm>
            <a:off x="4144169" y="4382433"/>
            <a:ext cx="4085431" cy="707886"/>
          </a:xfrm>
          <a:prstGeom prst="rect">
            <a:avLst/>
          </a:prstGeom>
          <a:noFill/>
          <a:ln w="15875">
            <a:solidFill>
              <a:srgbClr val="C00000"/>
            </a:solidFill>
          </a:ln>
        </p:spPr>
        <p:txBody>
          <a:bodyPr wrap="square" rtlCol="0">
            <a:spAutoFit/>
          </a:bodyPr>
          <a:lstStyle/>
          <a:p>
            <a:pPr algn="l" rtl="0"/>
            <a:r>
              <a:rPr lang="en-US" sz="2000" dirty="0" smtClean="0">
                <a:solidFill>
                  <a:srgbClr val="C00000"/>
                </a:solidFill>
              </a:rPr>
              <a:t>Fix it</a:t>
            </a:r>
            <a:r>
              <a:rPr lang="en-US" sz="2000" dirty="0">
                <a:solidFill>
                  <a:srgbClr val="C00000"/>
                </a:solidFill>
              </a:rPr>
              <a:t> </a:t>
            </a:r>
            <a:r>
              <a:rPr lang="en-US" sz="2000" dirty="0" smtClean="0">
                <a:solidFill>
                  <a:srgbClr val="C00000"/>
                </a:solidFill>
              </a:rPr>
              <a:t>to:</a:t>
            </a:r>
          </a:p>
          <a:p>
            <a:pPr algn="l" rtl="0"/>
            <a:r>
              <a:rPr lang="en-US" sz="2000" dirty="0" smtClean="0">
                <a:solidFill>
                  <a:srgbClr val="C00000"/>
                </a:solidFill>
              </a:rPr>
              <a:t>[‘heart’, ‘diamond’, ‘spade’, ‘club’]</a:t>
            </a:r>
            <a:endParaRPr 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t>Manipulate it</a:t>
            </a:r>
          </a:p>
        </p:txBody>
      </p:sp>
      <p:sp>
        <p:nvSpPr>
          <p:cNvPr id="56322" name="Content Placeholder 2"/>
          <p:cNvSpPr>
            <a:spLocks noGrp="1"/>
          </p:cNvSpPr>
          <p:nvPr>
            <p:ph idx="1"/>
          </p:nvPr>
        </p:nvSpPr>
        <p:spPr/>
        <p:txBody>
          <a:bodyPr/>
          <a:lstStyle/>
          <a:p>
            <a:pPr>
              <a:buFont typeface="Arial" charset="0"/>
              <a:buNone/>
            </a:pPr>
            <a:r>
              <a:rPr lang="en-US" sz="3000" dirty="0"/>
              <a:t>We can pass messages to the list </a:t>
            </a:r>
            <a:r>
              <a:rPr lang="en-US" sz="3000" b="1" dirty="0"/>
              <a:t>s</a:t>
            </a:r>
            <a:r>
              <a:rPr lang="en-US" sz="3000" dirty="0"/>
              <a:t> that change its contents, for instance removing the first element:</a:t>
            </a:r>
          </a:p>
          <a:p>
            <a:pPr>
              <a:buFont typeface="Arial" charset="0"/>
              <a:buNone/>
            </a:pPr>
            <a:endParaRPr lang="en-US" dirty="0"/>
          </a:p>
          <a:p>
            <a:pPr>
              <a:buFont typeface="Arial" charset="0"/>
              <a:buNone/>
            </a:pPr>
            <a:r>
              <a:rPr lang="en-US" dirty="0"/>
              <a:t>&gt;&gt;&gt; s(’</a:t>
            </a:r>
            <a:r>
              <a:rPr lang="en-US" dirty="0" err="1"/>
              <a:t>pop_first</a:t>
            </a:r>
            <a:r>
              <a:rPr lang="en-US" dirty="0"/>
              <a:t>’)</a:t>
            </a:r>
          </a:p>
          <a:p>
            <a:pPr>
              <a:buFont typeface="Arial" charset="0"/>
              <a:buNone/>
            </a:pPr>
            <a:r>
              <a:rPr lang="en-US" dirty="0"/>
              <a:t>’heart’</a:t>
            </a:r>
          </a:p>
          <a:p>
            <a:pPr>
              <a:buFont typeface="Arial" charset="0"/>
              <a:buNone/>
            </a:pPr>
            <a:r>
              <a:rPr lang="en-US" dirty="0"/>
              <a:t>&gt;&gt;&gt; s(’</a:t>
            </a:r>
            <a:r>
              <a:rPr lang="en-US" dirty="0" err="1"/>
              <a:t>str</a:t>
            </a:r>
            <a:r>
              <a:rPr lang="en-US" dirty="0"/>
              <a:t>’)</a:t>
            </a:r>
          </a:p>
          <a:p>
            <a:pPr>
              <a:buFont typeface="Arial" charset="0"/>
              <a:buNone/>
            </a:pPr>
            <a:r>
              <a:rPr lang="en-US" dirty="0"/>
              <a:t>"(’diamond’, (’spade’, (’club’, None)))"</a:t>
            </a:r>
          </a:p>
        </p:txBody>
      </p:sp>
      <p:sp>
        <p:nvSpPr>
          <p:cNvPr id="4" name="Slide Number Placeholder 3"/>
          <p:cNvSpPr>
            <a:spLocks noGrp="1"/>
          </p:cNvSpPr>
          <p:nvPr>
            <p:ph type="sldNum" sz="quarter" idx="12"/>
          </p:nvPr>
        </p:nvSpPr>
        <p:spPr/>
        <p:txBody>
          <a:bodyPr/>
          <a:lstStyle/>
          <a:p>
            <a:fld id="{401F1606-1132-4800-B995-035D5F99524D}" type="slidenum">
              <a:rPr lang="he-IL"/>
              <a:pPr/>
              <a:t>45</a:t>
            </a:fld>
            <a:endParaRPr lang="en-US"/>
          </a:p>
        </p:txBody>
      </p:sp>
      <p:sp>
        <p:nvSpPr>
          <p:cNvPr id="2" name="TextBox 1"/>
          <p:cNvSpPr txBox="1"/>
          <p:nvPr/>
        </p:nvSpPr>
        <p:spPr>
          <a:xfrm>
            <a:off x="1524000" y="5639917"/>
            <a:ext cx="4629024" cy="461665"/>
          </a:xfrm>
          <a:prstGeom prst="rect">
            <a:avLst/>
          </a:prstGeom>
          <a:noFill/>
        </p:spPr>
        <p:txBody>
          <a:bodyPr wrap="none" rtlCol="0">
            <a:spAutoFit/>
          </a:bodyPr>
          <a:lstStyle/>
          <a:p>
            <a:r>
              <a:rPr lang="en-US" sz="2400" dirty="0" smtClean="0">
                <a:solidFill>
                  <a:srgbClr val="C00000"/>
                </a:solidFill>
              </a:rPr>
              <a:t>What is the list’s representation?</a:t>
            </a:r>
            <a:endParaRPr lang="en-US" sz="2400" dirty="0">
              <a:solidFill>
                <a:srgbClr val="C00000"/>
              </a:solidFill>
            </a:endParaRPr>
          </a:p>
        </p:txBody>
      </p:sp>
      <p:sp>
        <p:nvSpPr>
          <p:cNvPr id="6" name="TextBox 5"/>
          <p:cNvSpPr txBox="1"/>
          <p:nvPr/>
        </p:nvSpPr>
        <p:spPr>
          <a:xfrm>
            <a:off x="4829968" y="4114800"/>
            <a:ext cx="3446463" cy="707886"/>
          </a:xfrm>
          <a:prstGeom prst="rect">
            <a:avLst/>
          </a:prstGeom>
          <a:noFill/>
          <a:ln>
            <a:solidFill>
              <a:srgbClr val="C00000"/>
            </a:solidFill>
          </a:ln>
        </p:spPr>
        <p:txBody>
          <a:bodyPr wrap="square" rtlCol="0">
            <a:spAutoFit/>
          </a:bodyPr>
          <a:lstStyle/>
          <a:p>
            <a:pPr algn="l" rtl="0"/>
            <a:r>
              <a:rPr lang="en-US" sz="2000" dirty="0" smtClean="0">
                <a:solidFill>
                  <a:srgbClr val="C00000"/>
                </a:solidFill>
              </a:rPr>
              <a:t>Fix it</a:t>
            </a:r>
            <a:r>
              <a:rPr lang="en-US" sz="2000" dirty="0">
                <a:solidFill>
                  <a:srgbClr val="C00000"/>
                </a:solidFill>
              </a:rPr>
              <a:t> </a:t>
            </a:r>
            <a:r>
              <a:rPr lang="en-US" sz="2000" dirty="0" smtClean="0">
                <a:solidFill>
                  <a:srgbClr val="C00000"/>
                </a:solidFill>
              </a:rPr>
              <a:t>to:</a:t>
            </a:r>
          </a:p>
          <a:p>
            <a:pPr algn="l" rtl="0"/>
            <a:r>
              <a:rPr lang="en-US" sz="2000" dirty="0" smtClean="0">
                <a:solidFill>
                  <a:srgbClr val="C00000"/>
                </a:solidFill>
              </a:rPr>
              <a:t>[‘diamond’, ‘spade’, ‘club’]</a:t>
            </a:r>
            <a:endParaRPr 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dirty="0"/>
              <a:t>Message </a:t>
            </a:r>
            <a:r>
              <a:rPr lang="en-US" dirty="0" smtClean="0"/>
              <a:t>Passing</a:t>
            </a:r>
            <a:endParaRPr lang="en-US" dirty="0"/>
          </a:p>
        </p:txBody>
      </p:sp>
      <p:sp>
        <p:nvSpPr>
          <p:cNvPr id="57346" name="Content Placeholder 2"/>
          <p:cNvSpPr>
            <a:spLocks noGrp="1"/>
          </p:cNvSpPr>
          <p:nvPr>
            <p:ph idx="1"/>
          </p:nvPr>
        </p:nvSpPr>
        <p:spPr/>
        <p:txBody>
          <a:bodyPr/>
          <a:lstStyle/>
          <a:p>
            <a:pPr marL="0" indent="0">
              <a:buNone/>
            </a:pPr>
            <a:r>
              <a:rPr lang="en-US" sz="3000" dirty="0"/>
              <a:t>How to implement mutation operations of Python lists, such as </a:t>
            </a:r>
            <a:r>
              <a:rPr lang="en-US" sz="3000" b="1" i="1" dirty="0"/>
              <a:t>extend</a:t>
            </a:r>
            <a:r>
              <a:rPr lang="en-US" sz="3000" dirty="0"/>
              <a:t> and </a:t>
            </a:r>
            <a:r>
              <a:rPr lang="en-US" sz="3000" b="1" i="1" dirty="0"/>
              <a:t>insert</a:t>
            </a:r>
            <a:r>
              <a:rPr lang="en-US" sz="3000" dirty="0"/>
              <a:t>?</a:t>
            </a:r>
          </a:p>
          <a:p>
            <a:pPr marL="914400" lvl="1" indent="-514350">
              <a:buFont typeface="Calibri" pitchFamily="34" charset="0"/>
              <a:buAutoNum type="arabicPeriod"/>
            </a:pPr>
            <a:endParaRPr lang="en-US" dirty="0"/>
          </a:p>
          <a:p>
            <a:pPr marL="914400" lvl="1" indent="-514350">
              <a:buFont typeface="Calibri" pitchFamily="34" charset="0"/>
              <a:buAutoNum type="arabicPeriod"/>
            </a:pPr>
            <a:r>
              <a:rPr lang="en-US" dirty="0"/>
              <a:t>as functions, which use the existing messages </a:t>
            </a:r>
            <a:r>
              <a:rPr lang="en-US" i="1" dirty="0" err="1"/>
              <a:t>pop_first</a:t>
            </a:r>
            <a:r>
              <a:rPr lang="en-US" dirty="0"/>
              <a:t> and </a:t>
            </a:r>
            <a:r>
              <a:rPr lang="en-US" i="1" dirty="0" err="1"/>
              <a:t>push_first</a:t>
            </a:r>
            <a:r>
              <a:rPr lang="en-US" dirty="0"/>
              <a:t> to make all changes</a:t>
            </a:r>
          </a:p>
          <a:p>
            <a:pPr marL="914400" lvl="1" indent="-514350">
              <a:buFont typeface="Calibri" pitchFamily="34" charset="0"/>
              <a:buAutoNum type="arabicPeriod"/>
            </a:pPr>
            <a:endParaRPr lang="en-US" dirty="0"/>
          </a:p>
          <a:p>
            <a:pPr marL="914400" lvl="1" indent="-514350">
              <a:buFont typeface="Calibri" pitchFamily="34" charset="0"/>
              <a:buAutoNum type="arabicPeriod"/>
            </a:pPr>
            <a:r>
              <a:rPr lang="en-US" dirty="0"/>
              <a:t>add additional </a:t>
            </a:r>
            <a:r>
              <a:rPr lang="en-US" i="1" dirty="0" err="1"/>
              <a:t>elif</a:t>
            </a:r>
            <a:r>
              <a:rPr lang="en-US" dirty="0"/>
              <a:t> clauses to the body of </a:t>
            </a:r>
            <a:r>
              <a:rPr lang="en-US" i="1" dirty="0"/>
              <a:t>dispatch</a:t>
            </a:r>
            <a:r>
              <a:rPr lang="en-US" dirty="0"/>
              <a:t>, checking for a message and applying the appropriate change to contents directly</a:t>
            </a:r>
          </a:p>
        </p:txBody>
      </p:sp>
      <p:sp>
        <p:nvSpPr>
          <p:cNvPr id="4" name="Slide Number Placeholder 3"/>
          <p:cNvSpPr>
            <a:spLocks noGrp="1"/>
          </p:cNvSpPr>
          <p:nvPr>
            <p:ph type="sldNum" sz="quarter" idx="12"/>
          </p:nvPr>
        </p:nvSpPr>
        <p:spPr/>
        <p:txBody>
          <a:bodyPr/>
          <a:lstStyle/>
          <a:p>
            <a:fld id="{38158F05-E6B3-4EA1-B8B8-2027C32689AF}" type="slidenum">
              <a:rPr lang="he-IL"/>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t>Message Passing</a:t>
            </a:r>
          </a:p>
        </p:txBody>
      </p:sp>
      <p:sp>
        <p:nvSpPr>
          <p:cNvPr id="58370" name="Content Placeholder 2"/>
          <p:cNvSpPr>
            <a:spLocks noGrp="1"/>
          </p:cNvSpPr>
          <p:nvPr>
            <p:ph idx="1"/>
          </p:nvPr>
        </p:nvSpPr>
        <p:spPr/>
        <p:txBody>
          <a:bodyPr/>
          <a:lstStyle/>
          <a:p>
            <a:r>
              <a:rPr lang="en-US" dirty="0"/>
              <a:t>Approach, which encapsulates the logic for all operations on a data value within </a:t>
            </a:r>
            <a:r>
              <a:rPr lang="en-US" i="1" dirty="0"/>
              <a:t>one function</a:t>
            </a:r>
            <a:r>
              <a:rPr lang="en-US" dirty="0"/>
              <a:t> that </a:t>
            </a:r>
            <a:r>
              <a:rPr lang="en-US" i="1" dirty="0"/>
              <a:t>responds to different messages</a:t>
            </a:r>
          </a:p>
          <a:p>
            <a:endParaRPr lang="en-US" dirty="0"/>
          </a:p>
          <a:p>
            <a:r>
              <a:rPr lang="en-US" dirty="0"/>
              <a:t>Python </a:t>
            </a:r>
            <a:r>
              <a:rPr lang="en-US" b="1" dirty="0"/>
              <a:t>dictionaries</a:t>
            </a:r>
            <a:r>
              <a:rPr lang="en-US" dirty="0"/>
              <a:t> provide a data type that will help us manage the mapping between messages and operations</a:t>
            </a:r>
          </a:p>
        </p:txBody>
      </p:sp>
      <p:sp>
        <p:nvSpPr>
          <p:cNvPr id="4" name="Slide Number Placeholder 3"/>
          <p:cNvSpPr>
            <a:spLocks noGrp="1"/>
          </p:cNvSpPr>
          <p:nvPr>
            <p:ph type="sldNum" sz="quarter" idx="12"/>
          </p:nvPr>
        </p:nvSpPr>
        <p:spPr/>
        <p:txBody>
          <a:bodyPr/>
          <a:lstStyle/>
          <a:p>
            <a:fld id="{4A6849EC-8CD5-4A21-ACE4-90E77972128F}" type="slidenum">
              <a:rPr lang="he-IL"/>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t>Dictionaries</a:t>
            </a:r>
          </a:p>
        </p:txBody>
      </p:sp>
      <p:sp>
        <p:nvSpPr>
          <p:cNvPr id="59394" name="Content Placeholder 2"/>
          <p:cNvSpPr>
            <a:spLocks noGrp="1"/>
          </p:cNvSpPr>
          <p:nvPr>
            <p:ph idx="1"/>
          </p:nvPr>
        </p:nvSpPr>
        <p:spPr>
          <a:xfrm>
            <a:off x="457200" y="1905000"/>
            <a:ext cx="8229600" cy="4221163"/>
          </a:xfrm>
        </p:spPr>
        <p:txBody>
          <a:bodyPr/>
          <a:lstStyle/>
          <a:p>
            <a:r>
              <a:rPr lang="en-US" sz="3000" dirty="0"/>
              <a:t>A dictionary contains </a:t>
            </a:r>
            <a:r>
              <a:rPr lang="en-US" sz="3000" b="1" dirty="0"/>
              <a:t>key-value</a:t>
            </a:r>
            <a:r>
              <a:rPr lang="en-US" sz="3000" dirty="0"/>
              <a:t> pairs, where both the keys and values are objects </a:t>
            </a:r>
          </a:p>
          <a:p>
            <a:endParaRPr lang="en-US" sz="3000" dirty="0"/>
          </a:p>
          <a:p>
            <a:r>
              <a:rPr lang="en-US" sz="3000" dirty="0"/>
              <a:t>The purpose – to provide an abstraction for storing and retrieving values that are indexed not by consecutive integers, but by descriptive </a:t>
            </a:r>
            <a:r>
              <a:rPr lang="en-US" sz="3000" b="1" dirty="0"/>
              <a:t>keys</a:t>
            </a:r>
            <a:endParaRPr lang="en-US" sz="3000" dirty="0"/>
          </a:p>
        </p:txBody>
      </p:sp>
      <p:sp>
        <p:nvSpPr>
          <p:cNvPr id="4" name="Slide Number Placeholder 3"/>
          <p:cNvSpPr>
            <a:spLocks noGrp="1"/>
          </p:cNvSpPr>
          <p:nvPr>
            <p:ph type="sldNum" sz="quarter" idx="12"/>
          </p:nvPr>
        </p:nvSpPr>
        <p:spPr/>
        <p:txBody>
          <a:bodyPr/>
          <a:lstStyle/>
          <a:p>
            <a:fld id="{63A29D87-EA1A-4018-9CFD-06F66CAD66C4}" type="slidenum">
              <a:rPr lang="he-IL"/>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t>Dictionaries</a:t>
            </a:r>
          </a:p>
        </p:txBody>
      </p:sp>
      <p:sp>
        <p:nvSpPr>
          <p:cNvPr id="60418" name="Content Placeholder 2"/>
          <p:cNvSpPr>
            <a:spLocks noGrp="1"/>
          </p:cNvSpPr>
          <p:nvPr>
            <p:ph idx="1"/>
          </p:nvPr>
        </p:nvSpPr>
        <p:spPr/>
        <p:txBody>
          <a:bodyPr/>
          <a:lstStyle/>
          <a:p>
            <a:r>
              <a:rPr lang="en-US"/>
              <a:t>The values of various Roman numerals:</a:t>
            </a:r>
          </a:p>
          <a:p>
            <a:pPr>
              <a:buFont typeface="Arial" charset="0"/>
              <a:buNone/>
            </a:pPr>
            <a:r>
              <a:rPr lang="en-US"/>
              <a:t>&gt;&gt;&gt; numerals = {’I’: 1.0, ’V’: 5, ’X’: 10}</a:t>
            </a:r>
          </a:p>
          <a:p>
            <a:endParaRPr lang="en-US"/>
          </a:p>
          <a:p>
            <a:r>
              <a:rPr lang="en-US"/>
              <a:t>Looking up values by their keys:</a:t>
            </a:r>
          </a:p>
          <a:p>
            <a:pPr>
              <a:buFont typeface="Arial" charset="0"/>
              <a:buNone/>
            </a:pPr>
            <a:r>
              <a:rPr lang="en-US"/>
              <a:t>&gt;&gt;&gt; numerals[’X’]</a:t>
            </a:r>
          </a:p>
          <a:p>
            <a:pPr>
              <a:buFont typeface="Arial" charset="0"/>
              <a:buNone/>
            </a:pPr>
            <a:r>
              <a:rPr lang="en-US"/>
              <a:t>10</a:t>
            </a:r>
          </a:p>
        </p:txBody>
      </p:sp>
      <p:sp>
        <p:nvSpPr>
          <p:cNvPr id="4" name="Slide Number Placeholder 3"/>
          <p:cNvSpPr>
            <a:spLocks noGrp="1"/>
          </p:cNvSpPr>
          <p:nvPr>
            <p:ph type="sldNum" sz="quarter" idx="12"/>
          </p:nvPr>
        </p:nvSpPr>
        <p:spPr/>
        <p:txBody>
          <a:bodyPr/>
          <a:lstStyle/>
          <a:p>
            <a:fld id="{EF5E4FA5-1A40-4912-A1E6-88842E4CA53B}" type="slidenum">
              <a:rPr lang="he-IL"/>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r>
              <a:rPr lang="en-US"/>
              <a:t>Tuples vs. Lists</a:t>
            </a:r>
          </a:p>
        </p:txBody>
      </p:sp>
      <p:sp>
        <p:nvSpPr>
          <p:cNvPr id="70660" name="Rectangle 4"/>
          <p:cNvSpPr>
            <a:spLocks noGrp="1"/>
          </p:cNvSpPr>
          <p:nvPr>
            <p:ph sz="half" idx="1"/>
          </p:nvPr>
        </p:nvSpPr>
        <p:spPr/>
        <p:txBody>
          <a:bodyPr/>
          <a:lstStyle/>
          <a:p>
            <a:pPr>
              <a:buFont typeface="Arial" charset="0"/>
              <a:buNone/>
            </a:pPr>
            <a:r>
              <a:rPr lang="es-ES"/>
              <a:t>&gt;&gt;&gt; x = (1,2)</a:t>
            </a:r>
          </a:p>
          <a:p>
            <a:pPr>
              <a:buFont typeface="Arial" charset="0"/>
              <a:buNone/>
            </a:pPr>
            <a:r>
              <a:rPr lang="es-ES"/>
              <a:t>&gt;&gt;&gt; y = x</a:t>
            </a:r>
          </a:p>
          <a:p>
            <a:pPr>
              <a:buFont typeface="Arial" charset="0"/>
              <a:buNone/>
            </a:pPr>
            <a:r>
              <a:rPr lang="es-ES"/>
              <a:t>&gt;&gt;&gt; y is x</a:t>
            </a:r>
          </a:p>
          <a:p>
            <a:pPr>
              <a:buFont typeface="Arial" charset="0"/>
              <a:buNone/>
            </a:pPr>
            <a:r>
              <a:rPr lang="es-ES"/>
              <a:t>True</a:t>
            </a:r>
          </a:p>
          <a:p>
            <a:pPr>
              <a:buFont typeface="Arial" charset="0"/>
              <a:buNone/>
            </a:pPr>
            <a:r>
              <a:rPr lang="es-ES"/>
              <a:t>&gt;&gt;&gt; y = y + (3,4)</a:t>
            </a:r>
          </a:p>
          <a:p>
            <a:pPr>
              <a:buFont typeface="Arial" charset="0"/>
              <a:buNone/>
            </a:pPr>
            <a:r>
              <a:rPr lang="es-ES"/>
              <a:t>&gt;&gt;&gt; y</a:t>
            </a:r>
          </a:p>
          <a:p>
            <a:pPr>
              <a:buFont typeface="Arial" charset="0"/>
              <a:buNone/>
            </a:pPr>
            <a:r>
              <a:rPr lang="es-ES"/>
              <a:t>(1, 2, 3, 4)</a:t>
            </a:r>
          </a:p>
          <a:p>
            <a:pPr>
              <a:buFont typeface="Arial" charset="0"/>
              <a:buNone/>
            </a:pPr>
            <a:r>
              <a:rPr lang="es-ES"/>
              <a:t>&gt;&gt;&gt; x</a:t>
            </a:r>
          </a:p>
          <a:p>
            <a:pPr>
              <a:buFont typeface="Arial" charset="0"/>
              <a:buNone/>
            </a:pPr>
            <a:r>
              <a:rPr lang="es-ES"/>
              <a:t>(1, 2)</a:t>
            </a:r>
            <a:endParaRPr lang="en-US"/>
          </a:p>
        </p:txBody>
      </p:sp>
      <p:sp>
        <p:nvSpPr>
          <p:cNvPr id="70661" name="Rectangle 5"/>
          <p:cNvSpPr>
            <a:spLocks noGrp="1"/>
          </p:cNvSpPr>
          <p:nvPr>
            <p:ph sz="half" idx="2"/>
          </p:nvPr>
        </p:nvSpPr>
        <p:spPr/>
        <p:txBody>
          <a:bodyPr/>
          <a:lstStyle/>
          <a:p>
            <a:pPr>
              <a:buFont typeface="Arial" charset="0"/>
              <a:buNone/>
            </a:pPr>
            <a:r>
              <a:rPr lang="es-ES"/>
              <a:t>&gt;&gt;&gt; x = [1,2]</a:t>
            </a:r>
          </a:p>
          <a:p>
            <a:pPr>
              <a:buFont typeface="Arial" charset="0"/>
              <a:buNone/>
            </a:pPr>
            <a:r>
              <a:rPr lang="es-ES"/>
              <a:t>&gt;&gt;&gt; y = x</a:t>
            </a:r>
          </a:p>
          <a:p>
            <a:pPr>
              <a:buFont typeface="Arial" charset="0"/>
              <a:buNone/>
            </a:pPr>
            <a:r>
              <a:rPr lang="es-ES"/>
              <a:t>&gt;&gt;&gt; y is x</a:t>
            </a:r>
          </a:p>
          <a:p>
            <a:pPr>
              <a:buFont typeface="Arial" charset="0"/>
              <a:buNone/>
            </a:pPr>
            <a:r>
              <a:rPr lang="es-ES"/>
              <a:t>True</a:t>
            </a:r>
          </a:p>
          <a:p>
            <a:pPr>
              <a:buFont typeface="Arial" charset="0"/>
              <a:buNone/>
            </a:pPr>
            <a:r>
              <a:rPr lang="es-ES"/>
              <a:t>&gt;&gt;&gt; y = y + [3,4]</a:t>
            </a:r>
          </a:p>
          <a:p>
            <a:pPr>
              <a:buFont typeface="Arial" charset="0"/>
              <a:buNone/>
            </a:pPr>
            <a:r>
              <a:rPr lang="es-ES"/>
              <a:t>&gt;&gt;&gt; y</a:t>
            </a:r>
          </a:p>
          <a:p>
            <a:pPr>
              <a:buFont typeface="Arial" charset="0"/>
              <a:buNone/>
            </a:pPr>
            <a:r>
              <a:rPr lang="es-ES"/>
              <a:t>[1, 2, 3, 4]</a:t>
            </a:r>
          </a:p>
          <a:p>
            <a:pPr>
              <a:buFont typeface="Arial" charset="0"/>
              <a:buNone/>
            </a:pPr>
            <a:r>
              <a:rPr lang="es-ES"/>
              <a:t>&gt;&gt;&gt; x</a:t>
            </a:r>
          </a:p>
          <a:p>
            <a:pPr>
              <a:buFont typeface="Arial" charset="0"/>
              <a:buNone/>
            </a:pPr>
            <a:r>
              <a:rPr lang="es-ES"/>
              <a:t>[1, 2]</a:t>
            </a:r>
            <a:endParaRPr lang="en-US"/>
          </a:p>
        </p:txBody>
      </p:sp>
      <p:sp>
        <p:nvSpPr>
          <p:cNvPr id="2" name="Slide Number Placeholder 1"/>
          <p:cNvSpPr>
            <a:spLocks noGrp="1"/>
          </p:cNvSpPr>
          <p:nvPr>
            <p:ph type="sldNum" sz="quarter" idx="12"/>
          </p:nvPr>
        </p:nvSpPr>
        <p:spPr/>
        <p:txBody>
          <a:bodyPr/>
          <a:lstStyle/>
          <a:p>
            <a:fld id="{31BF9A33-0F31-418A-AD41-EDA7C41A4E09}" type="slidenum">
              <a:rPr lang="he-IL"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t>Dictionaries</a:t>
            </a:r>
          </a:p>
        </p:txBody>
      </p:sp>
      <p:sp>
        <p:nvSpPr>
          <p:cNvPr id="3" name="Content Placeholder 2"/>
          <p:cNvSpPr>
            <a:spLocks noGrp="1"/>
          </p:cNvSpPr>
          <p:nvPr>
            <p:ph idx="1"/>
          </p:nvPr>
        </p:nvSpPr>
        <p:spPr>
          <a:xfrm>
            <a:off x="457200" y="1600200"/>
            <a:ext cx="8382000" cy="4525963"/>
          </a:xfrm>
        </p:spPr>
        <p:txBody>
          <a:bodyPr rtlCol="0">
            <a:normAutofit/>
          </a:bodyPr>
          <a:lstStyle/>
          <a:p>
            <a:pPr fontAlgn="auto">
              <a:spcAft>
                <a:spcPts val="0"/>
              </a:spcAft>
              <a:buFont typeface="Arial" pitchFamily="34" charset="0"/>
              <a:buChar char="•"/>
              <a:defRPr/>
            </a:pPr>
            <a:r>
              <a:rPr lang="en-US" sz="3000" dirty="0"/>
              <a:t>Can have </a:t>
            </a:r>
            <a:r>
              <a:rPr lang="en-US" sz="3000" u="sng" dirty="0"/>
              <a:t>at most one value </a:t>
            </a:r>
            <a:r>
              <a:rPr lang="en-US" sz="3000" dirty="0"/>
              <a:t>for each key </a:t>
            </a:r>
          </a:p>
          <a:p>
            <a:pPr fontAlgn="auto">
              <a:spcAft>
                <a:spcPts val="0"/>
              </a:spcAft>
              <a:buFont typeface="Arial" pitchFamily="34" charset="0"/>
              <a:buChar char="•"/>
              <a:defRPr/>
            </a:pPr>
            <a:endParaRPr lang="en-US" sz="3000" dirty="0"/>
          </a:p>
          <a:p>
            <a:pPr fontAlgn="auto">
              <a:spcAft>
                <a:spcPts val="0"/>
              </a:spcAft>
              <a:buFont typeface="Arial" pitchFamily="34" charset="0"/>
              <a:buChar char="•"/>
              <a:defRPr/>
            </a:pPr>
            <a:r>
              <a:rPr lang="en-US" sz="3000" dirty="0"/>
              <a:t>Adding new key-value pairs and changing the existing value for a key = </a:t>
            </a:r>
            <a:r>
              <a:rPr lang="en-US" sz="3000" i="1" dirty="0"/>
              <a:t>assignment statement</a:t>
            </a:r>
            <a:r>
              <a:rPr lang="en-US" sz="3000" dirty="0"/>
              <a:t>:</a:t>
            </a:r>
          </a:p>
          <a:p>
            <a:pPr fontAlgn="auto">
              <a:spcAft>
                <a:spcPts val="0"/>
              </a:spcAft>
              <a:buFont typeface="Arial" pitchFamily="34" charset="0"/>
              <a:buNone/>
              <a:defRPr/>
            </a:pPr>
            <a:r>
              <a:rPr lang="en-US" dirty="0"/>
              <a:t>&gt;&gt;&gt; numerals[’I’] = 1</a:t>
            </a:r>
          </a:p>
          <a:p>
            <a:pPr fontAlgn="auto">
              <a:spcAft>
                <a:spcPts val="0"/>
              </a:spcAft>
              <a:buFont typeface="Arial" pitchFamily="34" charset="0"/>
              <a:buNone/>
              <a:defRPr/>
            </a:pPr>
            <a:r>
              <a:rPr lang="en-US" dirty="0"/>
              <a:t>&gt;&gt;&gt; numerals[’L’] = 50</a:t>
            </a:r>
          </a:p>
          <a:p>
            <a:pPr fontAlgn="auto">
              <a:spcAft>
                <a:spcPts val="0"/>
              </a:spcAft>
              <a:buFont typeface="Arial" pitchFamily="34" charset="0"/>
              <a:buNone/>
              <a:defRPr/>
            </a:pPr>
            <a:r>
              <a:rPr lang="en-US" dirty="0"/>
              <a:t>&gt;&gt;&gt; numerals</a:t>
            </a:r>
          </a:p>
          <a:p>
            <a:pPr fontAlgn="auto">
              <a:spcAft>
                <a:spcPts val="0"/>
              </a:spcAft>
              <a:buFont typeface="Arial" pitchFamily="34" charset="0"/>
              <a:buNone/>
              <a:defRPr/>
            </a:pPr>
            <a:r>
              <a:rPr lang="en-US" dirty="0"/>
              <a:t>{’I’: 1, ’X’: 10, ’L’: 50, ’V’: 5}</a:t>
            </a:r>
          </a:p>
        </p:txBody>
      </p:sp>
      <p:sp>
        <p:nvSpPr>
          <p:cNvPr id="4" name="Slide Number Placeholder 3"/>
          <p:cNvSpPr>
            <a:spLocks noGrp="1"/>
          </p:cNvSpPr>
          <p:nvPr>
            <p:ph type="sldNum" sz="quarter" idx="12"/>
          </p:nvPr>
        </p:nvSpPr>
        <p:spPr/>
        <p:txBody>
          <a:bodyPr/>
          <a:lstStyle/>
          <a:p>
            <a:fld id="{4D0224F0-4515-44A5-96FF-589B358B0860}" type="slidenum">
              <a:rPr lang="he-IL"/>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457200" y="2438400"/>
            <a:ext cx="8229600" cy="3687763"/>
          </a:xfrm>
        </p:spPr>
        <p:txBody>
          <a:bodyPr rtlCol="0">
            <a:normAutofit/>
          </a:bodyPr>
          <a:lstStyle/>
          <a:p>
            <a:pPr marL="0" indent="0" fontAlgn="auto">
              <a:spcAft>
                <a:spcPts val="0"/>
              </a:spcAft>
              <a:buNone/>
              <a:defRPr/>
            </a:pPr>
            <a:r>
              <a:rPr lang="en-US" dirty="0"/>
              <a:t>The methods </a:t>
            </a:r>
            <a:r>
              <a:rPr lang="en-US" i="1" dirty="0"/>
              <a:t>keys</a:t>
            </a:r>
            <a:r>
              <a:rPr lang="en-US" dirty="0"/>
              <a:t>, </a:t>
            </a:r>
            <a:r>
              <a:rPr lang="en-US" i="1" dirty="0"/>
              <a:t>values</a:t>
            </a:r>
            <a:r>
              <a:rPr lang="en-US" dirty="0"/>
              <a:t>, and </a:t>
            </a:r>
            <a:r>
              <a:rPr lang="en-US" i="1" dirty="0"/>
              <a:t>items</a:t>
            </a:r>
            <a:r>
              <a:rPr lang="en-US" dirty="0"/>
              <a:t> all return </a:t>
            </a:r>
            <a:r>
              <a:rPr lang="en-US" dirty="0" err="1"/>
              <a:t>iterable</a:t>
            </a:r>
            <a:r>
              <a:rPr lang="en-US" dirty="0"/>
              <a:t> values</a:t>
            </a:r>
          </a:p>
          <a:p>
            <a:pPr fontAlgn="auto">
              <a:spcAft>
                <a:spcPts val="0"/>
              </a:spcAft>
              <a:buFont typeface="Arial" pitchFamily="34" charset="0"/>
              <a:buNone/>
              <a:defRPr/>
            </a:pPr>
            <a:endParaRPr lang="en-US" dirty="0"/>
          </a:p>
          <a:p>
            <a:pPr fontAlgn="auto">
              <a:spcAft>
                <a:spcPts val="0"/>
              </a:spcAft>
              <a:buFont typeface="Arial" pitchFamily="34" charset="0"/>
              <a:buNone/>
              <a:defRPr/>
            </a:pPr>
            <a:r>
              <a:rPr lang="en-US" dirty="0"/>
              <a:t>&gt;&gt;&gt; sum(</a:t>
            </a:r>
            <a:r>
              <a:rPr lang="en-US" dirty="0" err="1"/>
              <a:t>numerals.</a:t>
            </a:r>
            <a:r>
              <a:rPr lang="en-US" b="1" dirty="0" err="1"/>
              <a:t>values</a:t>
            </a:r>
            <a:r>
              <a:rPr lang="en-US" dirty="0"/>
              <a:t>())</a:t>
            </a:r>
          </a:p>
          <a:p>
            <a:pPr fontAlgn="auto">
              <a:spcAft>
                <a:spcPts val="0"/>
              </a:spcAft>
              <a:buFont typeface="Arial" pitchFamily="34" charset="0"/>
              <a:buNone/>
              <a:defRPr/>
            </a:pPr>
            <a:r>
              <a:rPr lang="en-US" dirty="0"/>
              <a:t>66</a:t>
            </a:r>
          </a:p>
          <a:p>
            <a:pPr marL="0" indent="0" fontAlgn="auto">
              <a:spcAft>
                <a:spcPts val="0"/>
              </a:spcAft>
              <a:buNone/>
              <a:defRPr/>
            </a:pPr>
            <a:endParaRPr lang="en-US" dirty="0"/>
          </a:p>
        </p:txBody>
      </p:sp>
      <p:sp>
        <p:nvSpPr>
          <p:cNvPr id="4" name="Slide Number Placeholder 3"/>
          <p:cNvSpPr>
            <a:spLocks noGrp="1"/>
          </p:cNvSpPr>
          <p:nvPr>
            <p:ph type="sldNum" sz="quarter" idx="12"/>
          </p:nvPr>
        </p:nvSpPr>
        <p:spPr/>
        <p:txBody>
          <a:bodyPr/>
          <a:lstStyle/>
          <a:p>
            <a:fld id="{F13A12C5-53C0-409C-88F4-0E72B6A0C8AC}" type="slidenum">
              <a:rPr lang="he-IL"/>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457200" y="2133600"/>
            <a:ext cx="8229600" cy="3992563"/>
          </a:xfrm>
        </p:spPr>
        <p:txBody>
          <a:bodyPr/>
          <a:lstStyle/>
          <a:p>
            <a:pPr marL="0" indent="0" fontAlgn="auto">
              <a:spcAft>
                <a:spcPts val="0"/>
              </a:spcAft>
              <a:buNone/>
              <a:defRPr/>
            </a:pPr>
            <a:r>
              <a:rPr lang="en-US" sz="3000" dirty="0"/>
              <a:t>A list of key-value pairs can be converted into a dictionary by calling the </a:t>
            </a:r>
            <a:r>
              <a:rPr lang="en-US" sz="3000" b="1" i="1" dirty="0" err="1"/>
              <a:t>dict</a:t>
            </a:r>
            <a:r>
              <a:rPr lang="en-US" sz="3000" dirty="0"/>
              <a:t> constructor function</a:t>
            </a:r>
            <a:endParaRPr lang="en-US" dirty="0"/>
          </a:p>
          <a:p>
            <a:pPr fontAlgn="auto">
              <a:spcAft>
                <a:spcPts val="0"/>
              </a:spcAft>
              <a:buFont typeface="Arial" pitchFamily="34" charset="0"/>
              <a:buNone/>
              <a:defRPr/>
            </a:pPr>
            <a:endParaRPr lang="en-US" dirty="0"/>
          </a:p>
          <a:p>
            <a:pPr fontAlgn="auto">
              <a:spcAft>
                <a:spcPts val="0"/>
              </a:spcAft>
              <a:buFont typeface="Arial" pitchFamily="34" charset="0"/>
              <a:buNone/>
              <a:defRPr/>
            </a:pPr>
            <a:r>
              <a:rPr lang="en-US" dirty="0"/>
              <a:t>&gt;&gt;&gt; </a:t>
            </a:r>
            <a:r>
              <a:rPr lang="en-US" b="1" dirty="0" err="1"/>
              <a:t>dict</a:t>
            </a:r>
            <a:r>
              <a:rPr lang="en-US" dirty="0"/>
              <a:t>([(3, 9), (4, 16), (5, 25)])</a:t>
            </a:r>
          </a:p>
          <a:p>
            <a:pPr fontAlgn="auto">
              <a:spcAft>
                <a:spcPts val="0"/>
              </a:spcAft>
              <a:buFont typeface="Arial" pitchFamily="34" charset="0"/>
              <a:buNone/>
              <a:defRPr/>
            </a:pPr>
            <a:r>
              <a:rPr lang="en-US" dirty="0"/>
              <a:t>{3: 9, 4: 16, 5: 25}</a:t>
            </a:r>
          </a:p>
          <a:p>
            <a:endParaRPr lang="en-US" dirty="0"/>
          </a:p>
        </p:txBody>
      </p:sp>
      <p:sp>
        <p:nvSpPr>
          <p:cNvPr id="5" name="Slide Number Placeholder 4"/>
          <p:cNvSpPr>
            <a:spLocks noGrp="1"/>
          </p:cNvSpPr>
          <p:nvPr>
            <p:ph type="sldNum" sz="quarter" idx="12"/>
          </p:nvPr>
        </p:nvSpPr>
        <p:spPr/>
        <p:txBody>
          <a:bodyPr/>
          <a:lstStyle/>
          <a:p>
            <a:fld id="{704228AD-C2B0-4FCB-828B-0D6D60DB4974}" type="slidenum">
              <a:rPr lang="he-IL" smtClean="0"/>
              <a:pPr/>
              <a:t>52</a:t>
            </a:fld>
            <a:endParaRPr lang="en-US"/>
          </a:p>
        </p:txBody>
      </p:sp>
    </p:spTree>
    <p:extLst>
      <p:ext uri="{BB962C8B-B14F-4D97-AF65-F5344CB8AC3E}">
        <p14:creationId xmlns:p14="http://schemas.microsoft.com/office/powerpoint/2010/main" val="22743772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dirty="0"/>
              <a:t>Dictionaries do have some restrictions</a:t>
            </a:r>
          </a:p>
        </p:txBody>
      </p:sp>
      <p:sp>
        <p:nvSpPr>
          <p:cNvPr id="63490" name="Content Placeholder 2"/>
          <p:cNvSpPr>
            <a:spLocks noGrp="1"/>
          </p:cNvSpPr>
          <p:nvPr>
            <p:ph idx="1"/>
          </p:nvPr>
        </p:nvSpPr>
        <p:spPr/>
        <p:txBody>
          <a:bodyPr/>
          <a:lstStyle/>
          <a:p>
            <a:pPr>
              <a:buFont typeface="Arial" charset="0"/>
              <a:buNone/>
            </a:pPr>
            <a:endParaRPr lang="en-US" dirty="0"/>
          </a:p>
          <a:p>
            <a:pPr>
              <a:buFont typeface="Arial" charset="0"/>
              <a:buNone/>
            </a:pPr>
            <a:endParaRPr lang="en-US" dirty="0"/>
          </a:p>
          <a:p>
            <a:pPr>
              <a:buFont typeface="Arial" charset="0"/>
              <a:buNone/>
            </a:pPr>
            <a:endParaRPr lang="en-US" dirty="0"/>
          </a:p>
          <a:p>
            <a:pPr>
              <a:buFont typeface="Arial" charset="0"/>
              <a:buNone/>
            </a:pPr>
            <a:endParaRPr lang="en-US" dirty="0"/>
          </a:p>
          <a:p>
            <a:pPr>
              <a:buFont typeface="Arial" charset="0"/>
              <a:buNone/>
            </a:pPr>
            <a:endParaRPr lang="en-US" dirty="0"/>
          </a:p>
          <a:p>
            <a:pPr>
              <a:buFont typeface="Arial" charset="0"/>
              <a:buNone/>
            </a:pPr>
            <a:endParaRPr lang="en-US" dirty="0"/>
          </a:p>
          <a:p>
            <a:r>
              <a:rPr lang="en-US" dirty="0"/>
              <a:t>A key of a dictionary cannot be an object of a mutable built-in type (</a:t>
            </a:r>
            <a:r>
              <a:rPr lang="en-US" dirty="0" err="1"/>
              <a:t>unhashable</a:t>
            </a:r>
            <a:r>
              <a:rPr lang="en-US" dirty="0"/>
              <a:t> type)</a:t>
            </a:r>
          </a:p>
          <a:p>
            <a:endParaRPr lang="en-US" dirty="0"/>
          </a:p>
        </p:txBody>
      </p:sp>
      <p:sp>
        <p:nvSpPr>
          <p:cNvPr id="4" name="Slide Number Placeholder 3"/>
          <p:cNvSpPr>
            <a:spLocks noGrp="1"/>
          </p:cNvSpPr>
          <p:nvPr>
            <p:ph type="sldNum" sz="quarter" idx="12"/>
          </p:nvPr>
        </p:nvSpPr>
        <p:spPr/>
        <p:txBody>
          <a:bodyPr/>
          <a:lstStyle/>
          <a:p>
            <a:fld id="{B9256FCD-58C3-4480-BF2D-53103FCD5125}" type="slidenum">
              <a:rPr lang="he-IL"/>
              <a:pPr/>
              <a:t>53</a:t>
            </a:fld>
            <a:endParaRPr lang="en-US"/>
          </a:p>
        </p:txBody>
      </p:sp>
      <p:pic>
        <p:nvPicPr>
          <p:cNvPr id="1026" name="Picture 2" descr="Image result for hashable types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307" y="1646237"/>
            <a:ext cx="3593293" cy="3459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sh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872" y="4800600"/>
            <a:ext cx="4321525" cy="1555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Intro to a hash function</a:t>
            </a:r>
          </a:p>
        </p:txBody>
      </p:sp>
      <p:sp>
        <p:nvSpPr>
          <p:cNvPr id="3" name="Content Placeholder 2"/>
          <p:cNvSpPr>
            <a:spLocks noGrp="1"/>
          </p:cNvSpPr>
          <p:nvPr>
            <p:ph idx="1"/>
          </p:nvPr>
        </p:nvSpPr>
        <p:spPr/>
        <p:txBody>
          <a:bodyPr/>
          <a:lstStyle/>
          <a:p>
            <a:r>
              <a:rPr lang="en-US" dirty="0"/>
              <a:t>A </a:t>
            </a:r>
            <a:r>
              <a:rPr lang="en-US" b="1" i="1" dirty="0"/>
              <a:t>hash function</a:t>
            </a:r>
            <a:r>
              <a:rPr lang="en-US" dirty="0"/>
              <a:t> is a function that takes input of a variable length sequence of bytes and converts it to a fixed length sequence. </a:t>
            </a:r>
          </a:p>
          <a:p>
            <a:pPr lvl="1"/>
            <a:r>
              <a:rPr lang="en-US" sz="2400" dirty="0"/>
              <a:t>It is a one-way function – calculating </a:t>
            </a:r>
            <a:r>
              <a:rPr lang="en-US" sz="2400" i="1" dirty="0"/>
              <a:t>f(x)</a:t>
            </a:r>
            <a:r>
              <a:rPr lang="en-US" sz="2400" dirty="0"/>
              <a:t> is fast and simple, but not vice versa. </a:t>
            </a:r>
          </a:p>
          <a:p>
            <a:pPr lvl="1"/>
            <a:r>
              <a:rPr lang="en-US" sz="2400" dirty="0"/>
              <a:t>Most of the time a hash function will produce unique output for a given input. However, it depends on the algorithm.</a:t>
            </a:r>
          </a:p>
        </p:txBody>
      </p:sp>
      <p:sp>
        <p:nvSpPr>
          <p:cNvPr id="4" name="Slide Number Placeholder 3"/>
          <p:cNvSpPr>
            <a:spLocks noGrp="1"/>
          </p:cNvSpPr>
          <p:nvPr>
            <p:ph type="sldNum" sz="quarter" idx="12"/>
          </p:nvPr>
        </p:nvSpPr>
        <p:spPr/>
        <p:txBody>
          <a:bodyPr/>
          <a:lstStyle/>
          <a:p>
            <a:fld id="{704228AD-C2B0-4FCB-828B-0D6D60DB4974}" type="slidenum">
              <a:rPr lang="he-IL" smtClean="0"/>
              <a:pPr/>
              <a:t>54</a:t>
            </a:fld>
            <a:endParaRPr lang="en-US"/>
          </a:p>
        </p:txBody>
      </p:sp>
    </p:spTree>
    <p:extLst>
      <p:ext uri="{BB962C8B-B14F-4D97-AF65-F5344CB8AC3E}">
        <p14:creationId xmlns:p14="http://schemas.microsoft.com/office/powerpoint/2010/main" val="25220884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a hash function</a:t>
            </a:r>
          </a:p>
        </p:txBody>
      </p:sp>
      <p:sp>
        <p:nvSpPr>
          <p:cNvPr id="3" name="Content Placeholder 2"/>
          <p:cNvSpPr>
            <a:spLocks noGrp="1"/>
          </p:cNvSpPr>
          <p:nvPr>
            <p:ph idx="1"/>
          </p:nvPr>
        </p:nvSpPr>
        <p:spPr/>
        <p:txBody>
          <a:bodyPr/>
          <a:lstStyle/>
          <a:p>
            <a:r>
              <a:rPr lang="en-US" sz="2400" dirty="0"/>
              <a:t>The hash code for the string "Hello Word" with the SHA1 function is </a:t>
            </a:r>
            <a:r>
              <a:rPr lang="en-US" sz="2400" b="1" dirty="0"/>
              <a:t>0a4d55a8d778e5022fab701977c5d840bbc486d0</a:t>
            </a:r>
            <a:endParaRPr lang="en-US" sz="2400" dirty="0"/>
          </a:p>
          <a:p>
            <a:r>
              <a:rPr lang="en-US" sz="2400" dirty="0"/>
              <a:t>Hash functions are used inside some cryptographic algorithms, hash tables, password storage and more. </a:t>
            </a:r>
          </a:p>
          <a:p>
            <a:r>
              <a:rPr lang="en-US" sz="2400" dirty="0"/>
              <a:t>A Python programmer may need these functions to check for duplicate data or files, to check data integrity of transmitted information over a network, to securely store passwords in databases, or else</a:t>
            </a:r>
            <a:r>
              <a:rPr lang="en-US" sz="2800" dirty="0"/>
              <a:t>.</a:t>
            </a:r>
          </a:p>
          <a:p>
            <a:endParaRPr lang="en-US" dirty="0"/>
          </a:p>
        </p:txBody>
      </p:sp>
      <p:sp>
        <p:nvSpPr>
          <p:cNvPr id="4" name="Slide Number Placeholder 3"/>
          <p:cNvSpPr>
            <a:spLocks noGrp="1"/>
          </p:cNvSpPr>
          <p:nvPr>
            <p:ph type="sldNum" sz="quarter" idx="12"/>
          </p:nvPr>
        </p:nvSpPr>
        <p:spPr/>
        <p:txBody>
          <a:bodyPr/>
          <a:lstStyle/>
          <a:p>
            <a:fld id="{704228AD-C2B0-4FCB-828B-0D6D60DB4974}" type="slidenum">
              <a:rPr lang="he-IL" smtClean="0"/>
              <a:pPr/>
              <a:t>55</a:t>
            </a:fld>
            <a:endParaRPr lang="en-US"/>
          </a:p>
        </p:txBody>
      </p:sp>
      <p:pic>
        <p:nvPicPr>
          <p:cNvPr id="4098" name="Picture 2" descr="hash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879973"/>
            <a:ext cx="6667500" cy="144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0680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dirty="0"/>
              <a:t>Dictionaries, restrictions, cont.</a:t>
            </a:r>
          </a:p>
        </p:txBody>
      </p:sp>
      <p:sp>
        <p:nvSpPr>
          <p:cNvPr id="63490" name="Content Placeholder 2"/>
          <p:cNvSpPr>
            <a:spLocks noGrp="1"/>
          </p:cNvSpPr>
          <p:nvPr>
            <p:ph idx="1"/>
          </p:nvPr>
        </p:nvSpPr>
        <p:spPr/>
        <p:txBody>
          <a:bodyPr/>
          <a:lstStyle/>
          <a:p>
            <a:r>
              <a:rPr lang="en-US" dirty="0"/>
              <a:t>There can be at most one value for a given key</a:t>
            </a:r>
          </a:p>
          <a:p>
            <a:r>
              <a:rPr lang="en-US" dirty="0"/>
              <a:t>Each key is unique</a:t>
            </a:r>
          </a:p>
        </p:txBody>
      </p:sp>
      <p:sp>
        <p:nvSpPr>
          <p:cNvPr id="4" name="Slide Number Placeholder 3"/>
          <p:cNvSpPr>
            <a:spLocks noGrp="1"/>
          </p:cNvSpPr>
          <p:nvPr>
            <p:ph type="sldNum" sz="quarter" idx="12"/>
          </p:nvPr>
        </p:nvSpPr>
        <p:spPr/>
        <p:txBody>
          <a:bodyPr/>
          <a:lstStyle/>
          <a:p>
            <a:fld id="{B9256FCD-58C3-4480-BF2D-53103FCD5125}" type="slidenum">
              <a:rPr lang="he-IL"/>
              <a:pPr/>
              <a:t>56</a:t>
            </a:fld>
            <a:endParaRPr lang="en-US"/>
          </a:p>
        </p:txBody>
      </p:sp>
      <p:pic>
        <p:nvPicPr>
          <p:cNvPr id="3074" name="Picture 2" descr="Image result for dictionary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867828"/>
            <a:ext cx="8191500" cy="345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1784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t>Dictionaries</a:t>
            </a:r>
          </a:p>
        </p:txBody>
      </p:sp>
      <p:sp>
        <p:nvSpPr>
          <p:cNvPr id="64514" name="Content Placeholder 2"/>
          <p:cNvSpPr>
            <a:spLocks noGrp="1"/>
          </p:cNvSpPr>
          <p:nvPr>
            <p:ph idx="1"/>
          </p:nvPr>
        </p:nvSpPr>
        <p:spPr/>
        <p:txBody>
          <a:bodyPr/>
          <a:lstStyle/>
          <a:p>
            <a:pPr>
              <a:buFont typeface="Arial" charset="0"/>
              <a:buNone/>
            </a:pPr>
            <a:r>
              <a:rPr lang="en-US" dirty="0"/>
              <a:t>Method </a:t>
            </a:r>
            <a:r>
              <a:rPr lang="en-US" b="1" i="1" dirty="0"/>
              <a:t>get</a:t>
            </a:r>
            <a:r>
              <a:rPr lang="en-US" dirty="0"/>
              <a:t> returns either the value for a key, if the key is present, or a default value </a:t>
            </a:r>
          </a:p>
          <a:p>
            <a:pPr lvl="1"/>
            <a:r>
              <a:rPr lang="en-US" dirty="0"/>
              <a:t>Arguments: the </a:t>
            </a:r>
            <a:r>
              <a:rPr lang="en-US" i="1" dirty="0"/>
              <a:t>key</a:t>
            </a:r>
            <a:r>
              <a:rPr lang="en-US" dirty="0"/>
              <a:t> and the </a:t>
            </a:r>
            <a:r>
              <a:rPr lang="en-US" i="1" dirty="0"/>
              <a:t>default value</a:t>
            </a:r>
          </a:p>
          <a:p>
            <a:pPr>
              <a:buFont typeface="Arial" charset="0"/>
              <a:buNone/>
            </a:pPr>
            <a:endParaRPr lang="en-US" dirty="0"/>
          </a:p>
          <a:p>
            <a:pPr>
              <a:buFont typeface="Arial" charset="0"/>
              <a:buNone/>
            </a:pPr>
            <a:r>
              <a:rPr lang="en-US" dirty="0"/>
              <a:t>&gt;&gt;&gt; </a:t>
            </a:r>
            <a:r>
              <a:rPr lang="en-US" dirty="0" err="1"/>
              <a:t>numerals.</a:t>
            </a:r>
            <a:r>
              <a:rPr lang="en-US" b="1" dirty="0" err="1"/>
              <a:t>get</a:t>
            </a:r>
            <a:r>
              <a:rPr lang="en-US" dirty="0"/>
              <a:t>(’A’, 0)</a:t>
            </a:r>
          </a:p>
          <a:p>
            <a:pPr>
              <a:buFont typeface="Arial" charset="0"/>
              <a:buNone/>
            </a:pPr>
            <a:r>
              <a:rPr lang="en-US" dirty="0"/>
              <a:t>0</a:t>
            </a:r>
          </a:p>
          <a:p>
            <a:pPr>
              <a:buFont typeface="Arial" charset="0"/>
              <a:buNone/>
            </a:pPr>
            <a:r>
              <a:rPr lang="en-US" dirty="0"/>
              <a:t>&gt;&gt;&gt; </a:t>
            </a:r>
            <a:r>
              <a:rPr lang="en-US" dirty="0" err="1"/>
              <a:t>numerals.</a:t>
            </a:r>
            <a:r>
              <a:rPr lang="en-US" b="1" dirty="0" err="1"/>
              <a:t>get</a:t>
            </a:r>
            <a:r>
              <a:rPr lang="en-US" dirty="0"/>
              <a:t>(’V’, 0)</a:t>
            </a:r>
          </a:p>
          <a:p>
            <a:pPr>
              <a:buFont typeface="Arial" charset="0"/>
              <a:buNone/>
            </a:pPr>
            <a:r>
              <a:rPr lang="en-US" dirty="0"/>
              <a:t>5</a:t>
            </a:r>
          </a:p>
        </p:txBody>
      </p:sp>
      <p:sp>
        <p:nvSpPr>
          <p:cNvPr id="4" name="Slide Number Placeholder 3"/>
          <p:cNvSpPr>
            <a:spLocks noGrp="1"/>
          </p:cNvSpPr>
          <p:nvPr>
            <p:ph type="sldNum" sz="quarter" idx="12"/>
          </p:nvPr>
        </p:nvSpPr>
        <p:spPr/>
        <p:txBody>
          <a:bodyPr/>
          <a:lstStyle/>
          <a:p>
            <a:fld id="{38338B1C-EF4D-4354-BB54-F8FA01B92BBB}" type="slidenum">
              <a:rPr lang="he-IL"/>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t>Dictionaries</a:t>
            </a:r>
          </a:p>
        </p:txBody>
      </p:sp>
      <p:sp>
        <p:nvSpPr>
          <p:cNvPr id="65538" name="Content Placeholder 2"/>
          <p:cNvSpPr>
            <a:spLocks noGrp="1"/>
          </p:cNvSpPr>
          <p:nvPr>
            <p:ph idx="1"/>
          </p:nvPr>
        </p:nvSpPr>
        <p:spPr/>
        <p:txBody>
          <a:bodyPr/>
          <a:lstStyle/>
          <a:p>
            <a:r>
              <a:rPr lang="en-US" dirty="0"/>
              <a:t>Dictionaries also have a comprehension syntax</a:t>
            </a:r>
          </a:p>
          <a:p>
            <a:endParaRPr lang="en-US" dirty="0"/>
          </a:p>
          <a:p>
            <a:r>
              <a:rPr lang="en-US" dirty="0"/>
              <a:t>Evaluating a dictionary comprehension yields a new dictionary object:</a:t>
            </a:r>
          </a:p>
          <a:p>
            <a:pPr>
              <a:buFont typeface="Arial" charset="0"/>
              <a:buNone/>
            </a:pPr>
            <a:endParaRPr lang="en-US" dirty="0"/>
          </a:p>
          <a:p>
            <a:pPr>
              <a:buFont typeface="Arial" charset="0"/>
              <a:buNone/>
            </a:pPr>
            <a:r>
              <a:rPr lang="en-US" dirty="0"/>
              <a:t>&gt;&gt;&gt; {x: x*x for x in range(3,6)}</a:t>
            </a:r>
          </a:p>
          <a:p>
            <a:pPr>
              <a:buFont typeface="Arial" charset="0"/>
              <a:buNone/>
            </a:pPr>
            <a:r>
              <a:rPr lang="en-US" dirty="0"/>
              <a:t>{3: 9, 4: 16, 5: 25}</a:t>
            </a:r>
          </a:p>
        </p:txBody>
      </p:sp>
      <p:sp>
        <p:nvSpPr>
          <p:cNvPr id="4" name="Slide Number Placeholder 3"/>
          <p:cNvSpPr>
            <a:spLocks noGrp="1"/>
          </p:cNvSpPr>
          <p:nvPr>
            <p:ph type="sldNum" sz="quarter" idx="12"/>
          </p:nvPr>
        </p:nvSpPr>
        <p:spPr/>
        <p:txBody>
          <a:bodyPr/>
          <a:lstStyle/>
          <a:p>
            <a:fld id="{326AB3BC-B4E6-4F3E-B070-673C81CB7514}" type="slidenum">
              <a:rPr lang="he-IL"/>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t>Implementation</a:t>
            </a:r>
          </a:p>
        </p:txBody>
      </p:sp>
      <p:sp>
        <p:nvSpPr>
          <p:cNvPr id="66562" name="Content Placeholder 2"/>
          <p:cNvSpPr>
            <a:spLocks noGrp="1"/>
          </p:cNvSpPr>
          <p:nvPr>
            <p:ph idx="1"/>
          </p:nvPr>
        </p:nvSpPr>
        <p:spPr/>
        <p:txBody>
          <a:bodyPr/>
          <a:lstStyle/>
          <a:p>
            <a:r>
              <a:rPr lang="en-US" dirty="0"/>
              <a:t>We can implement an abstract data type that conforms to the dictionary abstraction as a </a:t>
            </a:r>
            <a:r>
              <a:rPr lang="en-US" b="1" dirty="0"/>
              <a:t>list of records</a:t>
            </a:r>
            <a:r>
              <a:rPr lang="en-US" dirty="0"/>
              <a:t>, each of which is a </a:t>
            </a:r>
            <a:r>
              <a:rPr lang="en-US" i="1" dirty="0"/>
              <a:t>two-element list </a:t>
            </a:r>
            <a:r>
              <a:rPr lang="en-US" dirty="0"/>
              <a:t>consisting of a </a:t>
            </a:r>
            <a:r>
              <a:rPr lang="en-US" i="1" dirty="0"/>
              <a:t>key</a:t>
            </a:r>
            <a:r>
              <a:rPr lang="en-US" dirty="0"/>
              <a:t> and the </a:t>
            </a:r>
            <a:r>
              <a:rPr lang="en-US" i="1" dirty="0"/>
              <a:t>associated value</a:t>
            </a:r>
            <a:endParaRPr lang="en-US" dirty="0"/>
          </a:p>
        </p:txBody>
      </p:sp>
      <p:sp>
        <p:nvSpPr>
          <p:cNvPr id="4" name="Slide Number Placeholder 3"/>
          <p:cNvSpPr>
            <a:spLocks noGrp="1"/>
          </p:cNvSpPr>
          <p:nvPr>
            <p:ph type="sldNum" sz="quarter" idx="12"/>
          </p:nvPr>
        </p:nvSpPr>
        <p:spPr/>
        <p:txBody>
          <a:bodyPr/>
          <a:lstStyle/>
          <a:p>
            <a:fld id="{1BEF5BE4-ED13-426C-AE4B-A50CF1B4C1F5}" type="slidenum">
              <a:rPr lang="he-IL"/>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p:nvPr>
        </p:nvSpPr>
        <p:spPr/>
        <p:txBody>
          <a:bodyPr/>
          <a:lstStyle/>
          <a:p>
            <a:r>
              <a:rPr lang="en-US"/>
              <a:t>Tuples vs. Lists</a:t>
            </a:r>
          </a:p>
        </p:txBody>
      </p:sp>
      <p:sp>
        <p:nvSpPr>
          <p:cNvPr id="72708" name="Rectangle 4"/>
          <p:cNvSpPr>
            <a:spLocks noGrp="1"/>
          </p:cNvSpPr>
          <p:nvPr>
            <p:ph sz="half" idx="1"/>
          </p:nvPr>
        </p:nvSpPr>
        <p:spPr>
          <a:xfrm>
            <a:off x="457200" y="1600200"/>
            <a:ext cx="4191000" cy="4525963"/>
          </a:xfrm>
        </p:spPr>
        <p:txBody>
          <a:bodyPr/>
          <a:lstStyle/>
          <a:p>
            <a:pPr>
              <a:buFont typeface="Arial" charset="0"/>
              <a:buNone/>
            </a:pPr>
            <a:r>
              <a:rPr lang="en-US"/>
              <a:t>&gt;&gt;&gt; x = (1 ,2)</a:t>
            </a:r>
          </a:p>
          <a:p>
            <a:pPr>
              <a:buFont typeface="Arial" charset="0"/>
              <a:buNone/>
            </a:pPr>
            <a:r>
              <a:rPr lang="en-US"/>
              <a:t>&gt;&gt;&gt; y = x</a:t>
            </a:r>
          </a:p>
          <a:p>
            <a:pPr>
              <a:buFont typeface="Arial" charset="0"/>
              <a:buNone/>
            </a:pPr>
            <a:r>
              <a:rPr lang="en-US"/>
              <a:t>&gt;&gt;&gt; y is x</a:t>
            </a:r>
          </a:p>
          <a:p>
            <a:pPr>
              <a:buFont typeface="Arial" charset="0"/>
              <a:buNone/>
            </a:pPr>
            <a:r>
              <a:rPr lang="en-US"/>
              <a:t>True</a:t>
            </a:r>
          </a:p>
          <a:p>
            <a:pPr>
              <a:buFont typeface="Arial" charset="0"/>
              <a:buNone/>
            </a:pPr>
            <a:r>
              <a:rPr lang="en-US"/>
              <a:t>&gt;&gt;&gt; y[0] = 0</a:t>
            </a:r>
          </a:p>
          <a:p>
            <a:pPr>
              <a:buFont typeface="Arial" charset="0"/>
              <a:buNone/>
            </a:pPr>
            <a:r>
              <a:rPr lang="en-US">
                <a:solidFill>
                  <a:srgbClr val="FF0000"/>
                </a:solidFill>
              </a:rPr>
              <a:t>…</a:t>
            </a:r>
          </a:p>
          <a:p>
            <a:pPr>
              <a:buFont typeface="Arial" charset="0"/>
              <a:buNone/>
            </a:pPr>
            <a:r>
              <a:rPr lang="en-US">
                <a:solidFill>
                  <a:srgbClr val="FF0000"/>
                </a:solidFill>
              </a:rPr>
              <a:t>TypeError: 'tuple' object does not support item assignment</a:t>
            </a:r>
          </a:p>
        </p:txBody>
      </p:sp>
      <p:sp>
        <p:nvSpPr>
          <p:cNvPr id="72709" name="Rectangle 5"/>
          <p:cNvSpPr>
            <a:spLocks noGrp="1"/>
          </p:cNvSpPr>
          <p:nvPr>
            <p:ph sz="half" idx="2"/>
          </p:nvPr>
        </p:nvSpPr>
        <p:spPr>
          <a:xfrm>
            <a:off x="5181600" y="1600200"/>
            <a:ext cx="3505200" cy="4525963"/>
          </a:xfrm>
        </p:spPr>
        <p:txBody>
          <a:bodyPr/>
          <a:lstStyle/>
          <a:p>
            <a:pPr>
              <a:buFont typeface="Arial" charset="0"/>
              <a:buNone/>
            </a:pPr>
            <a:r>
              <a:rPr lang="es-ES"/>
              <a:t>&gt;&gt;&gt; x = [1,2]</a:t>
            </a:r>
          </a:p>
          <a:p>
            <a:pPr>
              <a:buFont typeface="Arial" charset="0"/>
              <a:buNone/>
            </a:pPr>
            <a:r>
              <a:rPr lang="es-ES"/>
              <a:t>&gt;&gt;&gt; y = x</a:t>
            </a:r>
          </a:p>
          <a:p>
            <a:pPr>
              <a:buFont typeface="Arial" charset="0"/>
              <a:buNone/>
            </a:pPr>
            <a:r>
              <a:rPr lang="es-ES"/>
              <a:t>&gt;&gt;&gt; y is x</a:t>
            </a:r>
          </a:p>
          <a:p>
            <a:pPr>
              <a:buFont typeface="Arial" charset="0"/>
              <a:buNone/>
            </a:pPr>
            <a:r>
              <a:rPr lang="es-ES"/>
              <a:t>True</a:t>
            </a:r>
          </a:p>
          <a:p>
            <a:pPr>
              <a:buFont typeface="Arial" charset="0"/>
              <a:buNone/>
            </a:pPr>
            <a:r>
              <a:rPr lang="es-ES"/>
              <a:t>&gt;&gt;&gt; y[0] = 0</a:t>
            </a:r>
          </a:p>
          <a:p>
            <a:pPr>
              <a:buFont typeface="Arial" charset="0"/>
              <a:buNone/>
            </a:pPr>
            <a:r>
              <a:rPr lang="es-ES"/>
              <a:t>&gt;&gt;&gt; y</a:t>
            </a:r>
          </a:p>
          <a:p>
            <a:pPr>
              <a:buFont typeface="Arial" charset="0"/>
              <a:buNone/>
            </a:pPr>
            <a:r>
              <a:rPr lang="es-ES"/>
              <a:t>[0, 2]</a:t>
            </a:r>
          </a:p>
          <a:p>
            <a:pPr>
              <a:buFont typeface="Arial" charset="0"/>
              <a:buNone/>
            </a:pPr>
            <a:r>
              <a:rPr lang="es-ES"/>
              <a:t>&gt;&gt;&gt; x</a:t>
            </a:r>
          </a:p>
          <a:p>
            <a:pPr>
              <a:buFont typeface="Arial" charset="0"/>
              <a:buNone/>
            </a:pPr>
            <a:r>
              <a:rPr lang="es-ES"/>
              <a:t>[0, 2]</a:t>
            </a:r>
            <a:endParaRPr lang="en-US"/>
          </a:p>
        </p:txBody>
      </p:sp>
      <p:sp>
        <p:nvSpPr>
          <p:cNvPr id="2" name="Slide Number Placeholder 1"/>
          <p:cNvSpPr>
            <a:spLocks noGrp="1"/>
          </p:cNvSpPr>
          <p:nvPr>
            <p:ph type="sldNum" sz="quarter" idx="12"/>
          </p:nvPr>
        </p:nvSpPr>
        <p:spPr/>
        <p:txBody>
          <a:bodyPr/>
          <a:lstStyle/>
          <a:p>
            <a:fld id="{31BF9A33-0F31-418A-AD41-EDA7C41A4E09}" type="slidenum">
              <a:rPr lang="he-IL"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4"/>
          <p:cNvSpPr>
            <a:spLocks noGrp="1"/>
          </p:cNvSpPr>
          <p:nvPr>
            <p:ph idx="1"/>
          </p:nvPr>
        </p:nvSpPr>
        <p:spPr>
          <a:xfrm>
            <a:off x="457200" y="0"/>
            <a:ext cx="8229600" cy="6858000"/>
          </a:xfrm>
        </p:spPr>
        <p:txBody>
          <a:bodyPr/>
          <a:lstStyle/>
          <a:p>
            <a:pPr>
              <a:buFont typeface="Arial" charset="0"/>
              <a:buNone/>
            </a:pPr>
            <a:r>
              <a:rPr lang="en-US" sz="1600" dirty="0"/>
              <a:t>&gt;&gt;&gt; </a:t>
            </a:r>
            <a:r>
              <a:rPr lang="en-US" sz="1600" dirty="0" err="1"/>
              <a:t>def</a:t>
            </a:r>
            <a:r>
              <a:rPr lang="en-US" sz="1600" dirty="0"/>
              <a:t> </a:t>
            </a:r>
            <a:r>
              <a:rPr lang="en-US" sz="1600" dirty="0" err="1"/>
              <a:t>make_dict</a:t>
            </a:r>
            <a:r>
              <a:rPr lang="en-US" sz="1600" dirty="0"/>
              <a:t>():</a:t>
            </a:r>
          </a:p>
          <a:p>
            <a:pPr>
              <a:buFont typeface="Arial" charset="0"/>
              <a:buNone/>
            </a:pPr>
            <a:r>
              <a:rPr lang="en-US" sz="1600" dirty="0"/>
              <a:t>	"""Return a functional implementation of a dictionary."""</a:t>
            </a:r>
          </a:p>
          <a:p>
            <a:pPr>
              <a:buFont typeface="Arial" charset="0"/>
              <a:buNone/>
            </a:pPr>
            <a:r>
              <a:rPr lang="en-US" sz="1600" dirty="0"/>
              <a:t>	records = []</a:t>
            </a:r>
          </a:p>
          <a:p>
            <a:pPr>
              <a:buFont typeface="Arial" charset="0"/>
              <a:buNone/>
            </a:pPr>
            <a:r>
              <a:rPr lang="en-US" sz="1600" dirty="0"/>
              <a:t>	</a:t>
            </a:r>
            <a:r>
              <a:rPr lang="en-US" sz="1600" dirty="0" err="1"/>
              <a:t>def</a:t>
            </a:r>
            <a:r>
              <a:rPr lang="en-US" sz="1600" dirty="0"/>
              <a:t> </a:t>
            </a:r>
            <a:r>
              <a:rPr lang="en-US" sz="1600" b="1" dirty="0" err="1"/>
              <a:t>getitem</a:t>
            </a:r>
            <a:r>
              <a:rPr lang="en-US" sz="1600" dirty="0"/>
              <a:t>(key):</a:t>
            </a:r>
          </a:p>
          <a:p>
            <a:pPr>
              <a:buFont typeface="Arial" charset="0"/>
              <a:buNone/>
            </a:pPr>
            <a:r>
              <a:rPr lang="en-US" sz="1600" dirty="0"/>
              <a:t>	    for k, v in records:</a:t>
            </a:r>
          </a:p>
          <a:p>
            <a:pPr>
              <a:buFont typeface="Arial" charset="0"/>
              <a:buNone/>
            </a:pPr>
            <a:r>
              <a:rPr lang="en-US" sz="1600" dirty="0"/>
              <a:t>	        if k == key:</a:t>
            </a:r>
          </a:p>
          <a:p>
            <a:pPr>
              <a:buFont typeface="Arial" charset="0"/>
              <a:buNone/>
            </a:pPr>
            <a:r>
              <a:rPr lang="en-US" sz="1600" dirty="0"/>
              <a:t>	            return v</a:t>
            </a:r>
          </a:p>
          <a:p>
            <a:pPr>
              <a:buFont typeface="Arial" charset="0"/>
              <a:buNone/>
            </a:pPr>
            <a:r>
              <a:rPr lang="en-US" sz="1600" dirty="0"/>
              <a:t>	</a:t>
            </a:r>
            <a:r>
              <a:rPr lang="en-US" sz="1600" dirty="0" err="1"/>
              <a:t>def</a:t>
            </a:r>
            <a:r>
              <a:rPr lang="en-US" sz="1600" dirty="0"/>
              <a:t> </a:t>
            </a:r>
            <a:r>
              <a:rPr lang="en-US" sz="1600" b="1" dirty="0" err="1"/>
              <a:t>setitem</a:t>
            </a:r>
            <a:r>
              <a:rPr lang="en-US" sz="1600" dirty="0"/>
              <a:t>(key, value):</a:t>
            </a:r>
          </a:p>
          <a:p>
            <a:pPr>
              <a:buFont typeface="Arial" charset="0"/>
              <a:buNone/>
            </a:pPr>
            <a:r>
              <a:rPr lang="en-US" sz="1600" dirty="0"/>
              <a:t>	    for item in records:</a:t>
            </a:r>
          </a:p>
          <a:p>
            <a:pPr>
              <a:buFont typeface="Arial" charset="0"/>
              <a:buNone/>
            </a:pPr>
            <a:r>
              <a:rPr lang="en-US" sz="1600" dirty="0"/>
              <a:t>                if item[0] == key:</a:t>
            </a:r>
          </a:p>
          <a:p>
            <a:pPr>
              <a:buFont typeface="Arial" charset="0"/>
              <a:buNone/>
            </a:pPr>
            <a:r>
              <a:rPr lang="en-US" sz="1600" dirty="0"/>
              <a:t>       		item[1] = value</a:t>
            </a:r>
          </a:p>
          <a:p>
            <a:pPr>
              <a:buFont typeface="Arial" charset="0"/>
              <a:buNone/>
            </a:pPr>
            <a:r>
              <a:rPr lang="en-US" sz="1600" dirty="0"/>
              <a:t>                    return</a:t>
            </a:r>
          </a:p>
          <a:p>
            <a:pPr>
              <a:buFont typeface="Arial" charset="0"/>
              <a:buNone/>
            </a:pPr>
            <a:r>
              <a:rPr lang="en-US" sz="1600" dirty="0"/>
              <a:t>             </a:t>
            </a:r>
            <a:r>
              <a:rPr lang="en-US" sz="1600" dirty="0" err="1"/>
              <a:t>records.append</a:t>
            </a:r>
            <a:r>
              <a:rPr lang="en-US" sz="1600" dirty="0"/>
              <a:t>([key, value])</a:t>
            </a:r>
          </a:p>
          <a:p>
            <a:pPr>
              <a:buFont typeface="Arial" charset="0"/>
              <a:buNone/>
            </a:pPr>
            <a:r>
              <a:rPr lang="en-US" sz="1600" dirty="0"/>
              <a:t>        </a:t>
            </a:r>
            <a:r>
              <a:rPr lang="en-US" sz="1600" dirty="0" err="1"/>
              <a:t>def</a:t>
            </a:r>
            <a:r>
              <a:rPr lang="en-US" sz="1600" dirty="0"/>
              <a:t> </a:t>
            </a:r>
            <a:r>
              <a:rPr lang="en-US" sz="1600" b="1" dirty="0"/>
              <a:t>dispatch</a:t>
            </a:r>
            <a:r>
              <a:rPr lang="en-US" sz="1600" dirty="0"/>
              <a:t>(message, key=None, value=None):</a:t>
            </a:r>
          </a:p>
          <a:p>
            <a:pPr>
              <a:buFont typeface="Arial" charset="0"/>
              <a:buNone/>
            </a:pPr>
            <a:r>
              <a:rPr lang="en-US" sz="1600" dirty="0"/>
              <a:t>	    if message == ’</a:t>
            </a:r>
            <a:r>
              <a:rPr lang="en-US" sz="1600" dirty="0" err="1">
                <a:solidFill>
                  <a:srgbClr val="FF0000"/>
                </a:solidFill>
              </a:rPr>
              <a:t>getitem</a:t>
            </a:r>
            <a:r>
              <a:rPr lang="en-US" sz="1600" dirty="0"/>
              <a:t>’:</a:t>
            </a:r>
          </a:p>
          <a:p>
            <a:pPr>
              <a:buFont typeface="Arial" charset="0"/>
              <a:buNone/>
            </a:pPr>
            <a:r>
              <a:rPr lang="en-US" sz="1600" dirty="0"/>
              <a:t> 	        return </a:t>
            </a:r>
            <a:r>
              <a:rPr lang="en-US" sz="1600" dirty="0" err="1"/>
              <a:t>getitem</a:t>
            </a:r>
            <a:r>
              <a:rPr lang="en-US" sz="1600" dirty="0"/>
              <a:t>(key)</a:t>
            </a:r>
          </a:p>
          <a:p>
            <a:pPr>
              <a:buFont typeface="Arial" charset="0"/>
              <a:buNone/>
            </a:pPr>
            <a:r>
              <a:rPr lang="en-US" sz="1600" dirty="0"/>
              <a:t>            </a:t>
            </a:r>
            <a:r>
              <a:rPr lang="en-US" sz="1600" dirty="0" err="1"/>
              <a:t>elif</a:t>
            </a:r>
            <a:r>
              <a:rPr lang="en-US" sz="1600" dirty="0"/>
              <a:t> message == </a:t>
            </a:r>
            <a:r>
              <a:rPr lang="en-US" sz="1600" dirty="0">
                <a:solidFill>
                  <a:srgbClr val="FF0000"/>
                </a:solidFill>
              </a:rPr>
              <a:t>’</a:t>
            </a:r>
            <a:r>
              <a:rPr lang="en-US" sz="1600" dirty="0" err="1">
                <a:solidFill>
                  <a:srgbClr val="FF0000"/>
                </a:solidFill>
              </a:rPr>
              <a:t>setitem</a:t>
            </a:r>
            <a:r>
              <a:rPr lang="en-US" sz="1600" dirty="0"/>
              <a:t>’:</a:t>
            </a:r>
          </a:p>
          <a:p>
            <a:pPr>
              <a:buFont typeface="Arial" charset="0"/>
              <a:buNone/>
            </a:pPr>
            <a:r>
              <a:rPr lang="en-US" sz="1600" dirty="0"/>
              <a:t>                </a:t>
            </a:r>
            <a:r>
              <a:rPr lang="en-US" sz="1600" dirty="0" err="1"/>
              <a:t>setitem</a:t>
            </a:r>
            <a:r>
              <a:rPr lang="en-US" sz="1600" dirty="0"/>
              <a:t>(key, value)</a:t>
            </a:r>
          </a:p>
          <a:p>
            <a:pPr>
              <a:buFont typeface="Arial" charset="0"/>
              <a:buNone/>
            </a:pPr>
            <a:r>
              <a:rPr lang="en-US" sz="1600" dirty="0"/>
              <a:t>             </a:t>
            </a:r>
            <a:r>
              <a:rPr lang="en-US" sz="1600" dirty="0" err="1"/>
              <a:t>elif</a:t>
            </a:r>
            <a:r>
              <a:rPr lang="en-US" sz="1600" dirty="0"/>
              <a:t> message == </a:t>
            </a:r>
            <a:r>
              <a:rPr lang="en-US" sz="1600" dirty="0">
                <a:solidFill>
                  <a:srgbClr val="FF0000"/>
                </a:solidFill>
              </a:rPr>
              <a:t>’keys</a:t>
            </a:r>
            <a:r>
              <a:rPr lang="en-US" sz="1600" dirty="0"/>
              <a:t>’:</a:t>
            </a:r>
          </a:p>
          <a:p>
            <a:pPr>
              <a:buFont typeface="Arial" charset="0"/>
              <a:buNone/>
            </a:pPr>
            <a:r>
              <a:rPr lang="en-US" sz="1600" dirty="0"/>
              <a:t>                 return tuple(k for k, _ in records)</a:t>
            </a:r>
          </a:p>
          <a:p>
            <a:pPr>
              <a:buFont typeface="Arial" charset="0"/>
              <a:buNone/>
            </a:pPr>
            <a:r>
              <a:rPr lang="en-US" sz="1600" dirty="0"/>
              <a:t>             </a:t>
            </a:r>
            <a:r>
              <a:rPr lang="en-US" sz="1600" dirty="0" err="1"/>
              <a:t>elif</a:t>
            </a:r>
            <a:r>
              <a:rPr lang="en-US" sz="1600" dirty="0"/>
              <a:t> message == </a:t>
            </a:r>
            <a:r>
              <a:rPr lang="en-US" sz="1600" dirty="0">
                <a:solidFill>
                  <a:srgbClr val="FF0000"/>
                </a:solidFill>
              </a:rPr>
              <a:t>’values</a:t>
            </a:r>
            <a:r>
              <a:rPr lang="en-US" sz="1600" dirty="0"/>
              <a:t>’:</a:t>
            </a:r>
          </a:p>
          <a:p>
            <a:pPr>
              <a:buFont typeface="Arial" charset="0"/>
              <a:buNone/>
            </a:pPr>
            <a:r>
              <a:rPr lang="en-US" sz="1600" dirty="0"/>
              <a:t>                 return tuple(v for _, v in records)</a:t>
            </a:r>
          </a:p>
          <a:p>
            <a:pPr>
              <a:buFont typeface="Arial" charset="0"/>
              <a:buNone/>
            </a:pPr>
            <a:r>
              <a:rPr lang="en-US" sz="1600" dirty="0"/>
              <a:t>        return </a:t>
            </a:r>
            <a:r>
              <a:rPr lang="en-US" sz="1600" b="1" dirty="0"/>
              <a:t>dispatch</a:t>
            </a:r>
          </a:p>
        </p:txBody>
      </p:sp>
      <p:sp>
        <p:nvSpPr>
          <p:cNvPr id="6" name="Slide Number Placeholder 5"/>
          <p:cNvSpPr>
            <a:spLocks noGrp="1"/>
          </p:cNvSpPr>
          <p:nvPr>
            <p:ph type="sldNum" sz="quarter" idx="12"/>
          </p:nvPr>
        </p:nvSpPr>
        <p:spPr/>
        <p:txBody>
          <a:bodyPr/>
          <a:lstStyle/>
          <a:p>
            <a:fld id="{2E150B01-A675-4384-B15A-6421D3DB8D17}" type="slidenum">
              <a:rPr lang="he-IL"/>
              <a:pPr/>
              <a:t>60</a:t>
            </a:fld>
            <a:endParaRPr lang="en-US"/>
          </a:p>
        </p:txBody>
      </p:sp>
      <p:sp>
        <p:nvSpPr>
          <p:cNvPr id="2" name="Rounded Rectangular Callout 1"/>
          <p:cNvSpPr/>
          <p:nvPr/>
        </p:nvSpPr>
        <p:spPr>
          <a:xfrm>
            <a:off x="3733800" y="1371600"/>
            <a:ext cx="2743200" cy="1219200"/>
          </a:xfrm>
          <a:prstGeom prst="wedgeRoundRectCallout">
            <a:avLst>
              <a:gd name="adj1" fmla="val -86742"/>
              <a:gd name="adj2" fmla="val 79013"/>
              <a:gd name="adj3" fmla="val 16667"/>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buFont typeface="Arial" charset="0"/>
              <a:buNone/>
            </a:pPr>
            <a:r>
              <a:rPr lang="en-US" dirty="0">
                <a:solidFill>
                  <a:schemeClr val="tx1"/>
                </a:solidFill>
              </a:rPr>
              <a:t>for k, v in records</a:t>
            </a:r>
          </a:p>
          <a:p>
            <a:pPr algn="l">
              <a:buFont typeface="Arial" charset="0"/>
              <a:buNone/>
            </a:pPr>
            <a:r>
              <a:rPr lang="en-US" dirty="0">
                <a:solidFill>
                  <a:schemeClr val="tx1"/>
                </a:solidFill>
              </a:rPr>
              <a:t>	      if k == key:</a:t>
            </a:r>
          </a:p>
          <a:p>
            <a:pPr algn="l">
              <a:buFont typeface="Arial" charset="0"/>
              <a:buNone/>
            </a:pPr>
            <a:r>
              <a:rPr lang="en-US" dirty="0">
                <a:solidFill>
                  <a:schemeClr val="tx1"/>
                </a:solidFill>
              </a:rPr>
              <a:t>	            v = value</a:t>
            </a:r>
          </a:p>
        </p:txBody>
      </p:sp>
      <p:sp>
        <p:nvSpPr>
          <p:cNvPr id="3" name="TextBox 2"/>
          <p:cNvSpPr txBox="1"/>
          <p:nvPr/>
        </p:nvSpPr>
        <p:spPr>
          <a:xfrm>
            <a:off x="5867400" y="1596479"/>
            <a:ext cx="529312" cy="769441"/>
          </a:xfrm>
          <a:prstGeom prst="rect">
            <a:avLst/>
          </a:prstGeom>
          <a:noFill/>
        </p:spPr>
        <p:txBody>
          <a:bodyPr wrap="none" rtlCol="0">
            <a:spAutoFit/>
          </a:bodyPr>
          <a:lstStyle/>
          <a:p>
            <a:r>
              <a:rPr lang="en-US" sz="4400" b="1" dirty="0">
                <a:solidFill>
                  <a:srgbClr val="C00000"/>
                </a:solidFill>
              </a:rPr>
              <a:t>?</a:t>
            </a:r>
          </a:p>
        </p:txBody>
      </p:sp>
      <p:sp>
        <p:nvSpPr>
          <p:cNvPr id="4" name="TextBox 3"/>
          <p:cNvSpPr txBox="1"/>
          <p:nvPr/>
        </p:nvSpPr>
        <p:spPr>
          <a:xfrm>
            <a:off x="4443579" y="4800600"/>
            <a:ext cx="2013756" cy="646331"/>
          </a:xfrm>
          <a:prstGeom prst="rect">
            <a:avLst/>
          </a:prstGeom>
          <a:noFill/>
          <a:ln>
            <a:solidFill>
              <a:srgbClr val="C00000"/>
            </a:solidFill>
          </a:ln>
        </p:spPr>
        <p:txBody>
          <a:bodyPr wrap="none" rtlCol="0">
            <a:spAutoFit/>
          </a:bodyPr>
          <a:lstStyle/>
          <a:p>
            <a:r>
              <a:rPr lang="he-IL" dirty="0" smtClean="0">
                <a:solidFill>
                  <a:srgbClr val="C00000"/>
                </a:solidFill>
              </a:rPr>
              <a:t>האם זה רצף? למה?</a:t>
            </a:r>
          </a:p>
          <a:p>
            <a:r>
              <a:rPr lang="he-IL" dirty="0" smtClean="0">
                <a:solidFill>
                  <a:srgbClr val="C00000"/>
                </a:solidFill>
              </a:rPr>
              <a:t>בבית ....</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t>Manipulating dictionary</a:t>
            </a:r>
          </a:p>
        </p:txBody>
      </p:sp>
      <p:sp>
        <p:nvSpPr>
          <p:cNvPr id="3" name="Content Placeholder 2"/>
          <p:cNvSpPr>
            <a:spLocks noGrp="1"/>
          </p:cNvSpPr>
          <p:nvPr>
            <p:ph idx="1"/>
          </p:nvPr>
        </p:nvSpPr>
        <p:spPr/>
        <p:txBody>
          <a:bodyPr rtlCol="0">
            <a:normAutofit fontScale="77500" lnSpcReduction="20000"/>
          </a:bodyPr>
          <a:lstStyle/>
          <a:p>
            <a:pPr fontAlgn="auto">
              <a:spcAft>
                <a:spcPts val="0"/>
              </a:spcAft>
              <a:buFont typeface="Arial" pitchFamily="34" charset="0"/>
              <a:buNone/>
              <a:defRPr/>
            </a:pPr>
            <a:r>
              <a:rPr lang="en-US" dirty="0"/>
              <a:t>&gt;&gt;&gt; d = </a:t>
            </a:r>
            <a:r>
              <a:rPr lang="en-US" dirty="0" err="1"/>
              <a:t>make_dict</a:t>
            </a:r>
            <a:r>
              <a:rPr lang="en-US" dirty="0"/>
              <a:t>()			</a:t>
            </a:r>
            <a:endParaRPr lang="en-US" dirty="0" smtClean="0"/>
          </a:p>
          <a:p>
            <a:pPr fontAlgn="auto">
              <a:spcAft>
                <a:spcPts val="0"/>
              </a:spcAft>
              <a:buFont typeface="Arial" pitchFamily="34" charset="0"/>
              <a:buNone/>
              <a:defRPr/>
            </a:pPr>
            <a:r>
              <a:rPr lang="en-US" dirty="0" smtClean="0"/>
              <a:t>&gt;&gt;&gt; </a:t>
            </a:r>
            <a:r>
              <a:rPr lang="en-US" dirty="0"/>
              <a:t>d(’</a:t>
            </a:r>
            <a:r>
              <a:rPr lang="en-US" dirty="0" err="1"/>
              <a:t>setitem</a:t>
            </a:r>
            <a:r>
              <a:rPr lang="en-US" dirty="0"/>
              <a:t>’, 3, 9</a:t>
            </a:r>
            <a:r>
              <a:rPr lang="en-US" dirty="0" smtClean="0"/>
              <a:t>)			</a:t>
            </a:r>
          </a:p>
          <a:p>
            <a:pPr fontAlgn="auto">
              <a:spcAft>
                <a:spcPts val="0"/>
              </a:spcAft>
              <a:buFont typeface="Arial" pitchFamily="34" charset="0"/>
              <a:buNone/>
              <a:defRPr/>
            </a:pPr>
            <a:r>
              <a:rPr lang="en-US" dirty="0" smtClean="0"/>
              <a:t>&gt;&gt;&gt; </a:t>
            </a:r>
            <a:r>
              <a:rPr lang="en-US" dirty="0"/>
              <a:t>d(’</a:t>
            </a:r>
            <a:r>
              <a:rPr lang="en-US" dirty="0" err="1"/>
              <a:t>setitem</a:t>
            </a:r>
            <a:r>
              <a:rPr lang="en-US" dirty="0"/>
              <a:t>’, 4, 16</a:t>
            </a:r>
            <a:r>
              <a:rPr lang="en-US" dirty="0" smtClean="0"/>
              <a:t>)		</a:t>
            </a:r>
          </a:p>
          <a:p>
            <a:pPr fontAlgn="auto">
              <a:spcAft>
                <a:spcPts val="0"/>
              </a:spcAft>
              <a:buFont typeface="Arial" pitchFamily="34" charset="0"/>
              <a:buNone/>
              <a:defRPr/>
            </a:pPr>
            <a:r>
              <a:rPr lang="en-US" dirty="0" smtClean="0"/>
              <a:t>&gt;&gt;&gt; </a:t>
            </a:r>
            <a:r>
              <a:rPr lang="en-US" dirty="0"/>
              <a:t>d(’</a:t>
            </a:r>
            <a:r>
              <a:rPr lang="en-US" dirty="0" err="1"/>
              <a:t>getitem</a:t>
            </a:r>
            <a:r>
              <a:rPr lang="en-US" dirty="0"/>
              <a:t>’, 3</a:t>
            </a:r>
            <a:r>
              <a:rPr lang="en-US" dirty="0" smtClean="0"/>
              <a:t>)			</a:t>
            </a:r>
          </a:p>
          <a:p>
            <a:pPr fontAlgn="auto">
              <a:spcAft>
                <a:spcPts val="0"/>
              </a:spcAft>
              <a:buFont typeface="Arial" pitchFamily="34" charset="0"/>
              <a:buNone/>
              <a:defRPr/>
            </a:pPr>
            <a:r>
              <a:rPr lang="en-US" dirty="0" smtClean="0"/>
              <a:t>9</a:t>
            </a:r>
            <a:endParaRPr lang="en-US" dirty="0"/>
          </a:p>
          <a:p>
            <a:pPr fontAlgn="auto">
              <a:spcAft>
                <a:spcPts val="0"/>
              </a:spcAft>
              <a:buNone/>
              <a:defRPr/>
            </a:pPr>
            <a:r>
              <a:rPr lang="en-US" dirty="0"/>
              <a:t>&gt;&gt;&gt; d(’</a:t>
            </a:r>
            <a:r>
              <a:rPr lang="en-US" dirty="0" err="1"/>
              <a:t>getitem</a:t>
            </a:r>
            <a:r>
              <a:rPr lang="en-US" dirty="0"/>
              <a:t>’, 4</a:t>
            </a:r>
            <a:r>
              <a:rPr lang="en-US" dirty="0" smtClean="0"/>
              <a:t>)			</a:t>
            </a:r>
          </a:p>
          <a:p>
            <a:pPr fontAlgn="auto">
              <a:spcAft>
                <a:spcPts val="0"/>
              </a:spcAft>
              <a:buNone/>
              <a:defRPr/>
            </a:pPr>
            <a:r>
              <a:rPr lang="en-US" dirty="0" smtClean="0"/>
              <a:t>16</a:t>
            </a:r>
            <a:endParaRPr lang="en-US" dirty="0"/>
          </a:p>
          <a:p>
            <a:pPr fontAlgn="auto">
              <a:spcAft>
                <a:spcPts val="0"/>
              </a:spcAft>
              <a:buNone/>
              <a:defRPr/>
            </a:pPr>
            <a:r>
              <a:rPr lang="en-US" dirty="0"/>
              <a:t>&gt;&gt;&gt; d(’keys</a:t>
            </a:r>
            <a:r>
              <a:rPr lang="en-US" dirty="0" smtClean="0"/>
              <a:t>’)				</a:t>
            </a:r>
          </a:p>
          <a:p>
            <a:pPr fontAlgn="auto">
              <a:spcAft>
                <a:spcPts val="0"/>
              </a:spcAft>
              <a:buNone/>
              <a:defRPr/>
            </a:pPr>
            <a:r>
              <a:rPr lang="en-US" dirty="0" smtClean="0"/>
              <a:t>(</a:t>
            </a:r>
            <a:r>
              <a:rPr lang="en-US" dirty="0"/>
              <a:t>3, 4)</a:t>
            </a:r>
          </a:p>
          <a:p>
            <a:pPr fontAlgn="auto">
              <a:spcAft>
                <a:spcPts val="0"/>
              </a:spcAft>
              <a:buFont typeface="Arial" pitchFamily="34" charset="0"/>
              <a:buNone/>
              <a:defRPr/>
            </a:pPr>
            <a:r>
              <a:rPr lang="en-US" dirty="0"/>
              <a:t>&gt;&gt;&gt; d(’values’)</a:t>
            </a:r>
          </a:p>
          <a:p>
            <a:pPr fontAlgn="auto">
              <a:spcAft>
                <a:spcPts val="0"/>
              </a:spcAft>
              <a:buFont typeface="Arial" pitchFamily="34" charset="0"/>
              <a:buNone/>
              <a:defRPr/>
            </a:pPr>
            <a:r>
              <a:rPr lang="en-US" dirty="0"/>
              <a:t>(9, 16</a:t>
            </a:r>
            <a:r>
              <a:rPr lang="en-US" dirty="0" smtClean="0"/>
              <a:t>)</a:t>
            </a:r>
            <a:endParaRPr lang="en-US" dirty="0"/>
          </a:p>
        </p:txBody>
      </p:sp>
      <p:sp>
        <p:nvSpPr>
          <p:cNvPr id="4" name="Slide Number Placeholder 3"/>
          <p:cNvSpPr>
            <a:spLocks noGrp="1"/>
          </p:cNvSpPr>
          <p:nvPr>
            <p:ph type="sldNum" sz="quarter" idx="12"/>
          </p:nvPr>
        </p:nvSpPr>
        <p:spPr/>
        <p:txBody>
          <a:bodyPr/>
          <a:lstStyle/>
          <a:p>
            <a:fld id="{300F859B-7BF4-478C-AF98-0C16E650E9AC}" type="slidenum">
              <a:rPr lang="he-IL"/>
              <a:pPr/>
              <a:t>61</a:t>
            </a:fld>
            <a:endParaRPr lang="en-US"/>
          </a:p>
        </p:txBody>
      </p:sp>
      <p:sp>
        <p:nvSpPr>
          <p:cNvPr id="5" name="TextBox 4"/>
          <p:cNvSpPr txBox="1"/>
          <p:nvPr/>
        </p:nvSpPr>
        <p:spPr>
          <a:xfrm>
            <a:off x="2286000" y="5871925"/>
            <a:ext cx="4575290" cy="369332"/>
          </a:xfrm>
          <a:prstGeom prst="rect">
            <a:avLst/>
          </a:prstGeom>
          <a:noFill/>
          <a:ln>
            <a:solidFill>
              <a:srgbClr val="C00000"/>
            </a:solidFill>
          </a:ln>
        </p:spPr>
        <p:txBody>
          <a:bodyPr wrap="none" rtlCol="0">
            <a:spAutoFit/>
          </a:bodyPr>
          <a:lstStyle/>
          <a:p>
            <a:r>
              <a:rPr lang="he-IL" dirty="0" smtClean="0">
                <a:solidFill>
                  <a:srgbClr val="C00000"/>
                </a:solidFill>
              </a:rPr>
              <a:t>כיצד להיפטר מארגומנטים מיותרים ב-</a:t>
            </a:r>
            <a:r>
              <a:rPr lang="en-US" dirty="0" smtClean="0">
                <a:solidFill>
                  <a:srgbClr val="C00000"/>
                </a:solidFill>
              </a:rPr>
              <a:t>dispatch</a:t>
            </a:r>
            <a:r>
              <a:rPr lang="he-IL" dirty="0" smtClean="0">
                <a:solidFill>
                  <a:srgbClr val="C00000"/>
                </a:solidFill>
              </a:rPr>
              <a:t> </a:t>
            </a:r>
            <a:r>
              <a:rPr lang="en-US" dirty="0" smtClean="0">
                <a:solidFill>
                  <a:srgbClr val="C00000"/>
                </a:solidFill>
              </a:rPr>
              <a:t>?</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t>Manipulating dictionary</a:t>
            </a:r>
          </a:p>
        </p:txBody>
      </p:sp>
      <p:sp>
        <p:nvSpPr>
          <p:cNvPr id="3" name="Content Placeholder 2"/>
          <p:cNvSpPr>
            <a:spLocks noGrp="1"/>
          </p:cNvSpPr>
          <p:nvPr>
            <p:ph idx="1"/>
          </p:nvPr>
        </p:nvSpPr>
        <p:spPr/>
        <p:txBody>
          <a:bodyPr rtlCol="0">
            <a:normAutofit fontScale="77500" lnSpcReduction="20000"/>
          </a:bodyPr>
          <a:lstStyle/>
          <a:p>
            <a:pPr fontAlgn="auto">
              <a:spcAft>
                <a:spcPts val="0"/>
              </a:spcAft>
              <a:buFont typeface="Arial" pitchFamily="34" charset="0"/>
              <a:buNone/>
              <a:defRPr/>
            </a:pPr>
            <a:r>
              <a:rPr lang="en-US" dirty="0"/>
              <a:t>&gt;&gt;&gt; d = </a:t>
            </a:r>
            <a:r>
              <a:rPr lang="en-US" dirty="0" err="1"/>
              <a:t>make_dict</a:t>
            </a:r>
            <a:r>
              <a:rPr lang="en-US" dirty="0"/>
              <a:t>()			</a:t>
            </a:r>
            <a:r>
              <a:rPr lang="en-US" dirty="0" smtClean="0"/>
              <a:t>&gt;&gt;&gt; </a:t>
            </a:r>
            <a:r>
              <a:rPr lang="en-US" dirty="0"/>
              <a:t>d = </a:t>
            </a:r>
            <a:r>
              <a:rPr lang="en-US" dirty="0" err="1"/>
              <a:t>make_dict</a:t>
            </a:r>
            <a:r>
              <a:rPr lang="en-US" dirty="0"/>
              <a:t>()</a:t>
            </a:r>
          </a:p>
          <a:p>
            <a:pPr fontAlgn="auto">
              <a:spcAft>
                <a:spcPts val="0"/>
              </a:spcAft>
              <a:buNone/>
              <a:defRPr/>
            </a:pPr>
            <a:r>
              <a:rPr lang="en-US" dirty="0"/>
              <a:t>&gt;&gt;&gt; d(’</a:t>
            </a:r>
            <a:r>
              <a:rPr lang="en-US" dirty="0" err="1"/>
              <a:t>setitem</a:t>
            </a:r>
            <a:r>
              <a:rPr lang="en-US" dirty="0"/>
              <a:t>’, 3, 9</a:t>
            </a:r>
            <a:r>
              <a:rPr lang="en-US" dirty="0" smtClean="0"/>
              <a:t>)			&gt;&gt;&gt; </a:t>
            </a:r>
            <a:r>
              <a:rPr lang="en-US" dirty="0"/>
              <a:t>d(’</a:t>
            </a:r>
            <a:r>
              <a:rPr lang="en-US" dirty="0" err="1"/>
              <a:t>setitem</a:t>
            </a:r>
            <a:r>
              <a:rPr lang="en-US" dirty="0" smtClean="0"/>
              <a:t>’)(3</a:t>
            </a:r>
            <a:r>
              <a:rPr lang="en-US" dirty="0"/>
              <a:t>, 9</a:t>
            </a:r>
            <a:r>
              <a:rPr lang="en-US" dirty="0" smtClean="0"/>
              <a:t>)</a:t>
            </a:r>
            <a:endParaRPr lang="en-US" dirty="0"/>
          </a:p>
          <a:p>
            <a:pPr fontAlgn="auto">
              <a:spcAft>
                <a:spcPts val="0"/>
              </a:spcAft>
              <a:buNone/>
              <a:defRPr/>
            </a:pPr>
            <a:r>
              <a:rPr lang="en-US" dirty="0"/>
              <a:t>&gt;&gt;&gt; d(’</a:t>
            </a:r>
            <a:r>
              <a:rPr lang="en-US" dirty="0" err="1"/>
              <a:t>setitem</a:t>
            </a:r>
            <a:r>
              <a:rPr lang="en-US" dirty="0"/>
              <a:t>’, 4, 16</a:t>
            </a:r>
            <a:r>
              <a:rPr lang="en-US" dirty="0" smtClean="0"/>
              <a:t>)		&gt;&gt;&gt; </a:t>
            </a:r>
            <a:r>
              <a:rPr lang="en-US" dirty="0"/>
              <a:t>d(’</a:t>
            </a:r>
            <a:r>
              <a:rPr lang="en-US" dirty="0" err="1"/>
              <a:t>setitem</a:t>
            </a:r>
            <a:r>
              <a:rPr lang="en-US" dirty="0" smtClean="0"/>
              <a:t>’)(4</a:t>
            </a:r>
            <a:r>
              <a:rPr lang="en-US" dirty="0"/>
              <a:t>, 16</a:t>
            </a:r>
            <a:r>
              <a:rPr lang="en-US" dirty="0" smtClean="0"/>
              <a:t>)</a:t>
            </a:r>
            <a:endParaRPr lang="en-US" dirty="0"/>
          </a:p>
          <a:p>
            <a:pPr fontAlgn="auto">
              <a:spcAft>
                <a:spcPts val="0"/>
              </a:spcAft>
              <a:buNone/>
              <a:defRPr/>
            </a:pPr>
            <a:r>
              <a:rPr lang="en-US" dirty="0"/>
              <a:t>&gt;&gt;&gt; d(’</a:t>
            </a:r>
            <a:r>
              <a:rPr lang="en-US" dirty="0" err="1"/>
              <a:t>getitem</a:t>
            </a:r>
            <a:r>
              <a:rPr lang="en-US" dirty="0"/>
              <a:t>’, 3</a:t>
            </a:r>
            <a:r>
              <a:rPr lang="en-US" dirty="0" smtClean="0"/>
              <a:t>)			&gt;&gt;&gt; </a:t>
            </a:r>
            <a:r>
              <a:rPr lang="en-US" dirty="0"/>
              <a:t>d(’</a:t>
            </a:r>
            <a:r>
              <a:rPr lang="en-US" dirty="0" err="1"/>
              <a:t>getitem</a:t>
            </a:r>
            <a:r>
              <a:rPr lang="en-US" dirty="0" smtClean="0"/>
              <a:t>’)(3)</a:t>
            </a:r>
            <a:endParaRPr lang="en-US" dirty="0"/>
          </a:p>
          <a:p>
            <a:pPr fontAlgn="auto">
              <a:spcAft>
                <a:spcPts val="0"/>
              </a:spcAft>
              <a:buFont typeface="Arial" pitchFamily="34" charset="0"/>
              <a:buNone/>
              <a:defRPr/>
            </a:pPr>
            <a:r>
              <a:rPr lang="en-US" dirty="0"/>
              <a:t>9</a:t>
            </a:r>
          </a:p>
          <a:p>
            <a:pPr fontAlgn="auto">
              <a:spcAft>
                <a:spcPts val="0"/>
              </a:spcAft>
              <a:buNone/>
              <a:defRPr/>
            </a:pPr>
            <a:r>
              <a:rPr lang="en-US" dirty="0"/>
              <a:t>&gt;&gt;&gt; d(’</a:t>
            </a:r>
            <a:r>
              <a:rPr lang="en-US" dirty="0" err="1"/>
              <a:t>getitem</a:t>
            </a:r>
            <a:r>
              <a:rPr lang="en-US" dirty="0"/>
              <a:t>’, 4</a:t>
            </a:r>
            <a:r>
              <a:rPr lang="en-US" dirty="0" smtClean="0"/>
              <a:t>)			&gt;&gt;&gt; </a:t>
            </a:r>
            <a:r>
              <a:rPr lang="en-US" dirty="0"/>
              <a:t>d(</a:t>
            </a:r>
            <a:r>
              <a:rPr lang="en-US" dirty="0" smtClean="0"/>
              <a:t>’</a:t>
            </a:r>
            <a:r>
              <a:rPr lang="en-US" dirty="0" err="1" smtClean="0"/>
              <a:t>getitem</a:t>
            </a:r>
            <a:r>
              <a:rPr lang="en-US" dirty="0" smtClean="0"/>
              <a:t>’)(4)</a:t>
            </a:r>
            <a:endParaRPr lang="en-US" dirty="0"/>
          </a:p>
          <a:p>
            <a:pPr fontAlgn="auto">
              <a:spcAft>
                <a:spcPts val="0"/>
              </a:spcAft>
              <a:buNone/>
              <a:defRPr/>
            </a:pPr>
            <a:r>
              <a:rPr lang="en-US" dirty="0" smtClean="0"/>
              <a:t>16</a:t>
            </a:r>
            <a:endParaRPr lang="en-US" dirty="0"/>
          </a:p>
          <a:p>
            <a:pPr fontAlgn="auto">
              <a:spcAft>
                <a:spcPts val="0"/>
              </a:spcAft>
              <a:buNone/>
              <a:defRPr/>
            </a:pPr>
            <a:r>
              <a:rPr lang="en-US" dirty="0"/>
              <a:t>&gt;&gt;&gt; d(’keys</a:t>
            </a:r>
            <a:r>
              <a:rPr lang="en-US" dirty="0" smtClean="0"/>
              <a:t>’)				</a:t>
            </a:r>
            <a:r>
              <a:rPr lang="en-US" dirty="0"/>
              <a:t>&gt;&gt;&gt; d(’keys</a:t>
            </a:r>
            <a:r>
              <a:rPr lang="en-US" dirty="0" smtClean="0"/>
              <a:t>’) … ?</a:t>
            </a:r>
            <a:endParaRPr lang="en-US" dirty="0"/>
          </a:p>
          <a:p>
            <a:pPr fontAlgn="auto">
              <a:spcAft>
                <a:spcPts val="0"/>
              </a:spcAft>
              <a:buFont typeface="Arial" pitchFamily="34" charset="0"/>
              <a:buNone/>
              <a:defRPr/>
            </a:pPr>
            <a:r>
              <a:rPr lang="en-US" dirty="0" smtClean="0"/>
              <a:t>(</a:t>
            </a:r>
            <a:r>
              <a:rPr lang="en-US" dirty="0"/>
              <a:t>3, 4)</a:t>
            </a:r>
          </a:p>
          <a:p>
            <a:pPr fontAlgn="auto">
              <a:spcAft>
                <a:spcPts val="0"/>
              </a:spcAft>
              <a:buFont typeface="Arial" pitchFamily="34" charset="0"/>
              <a:buNone/>
              <a:defRPr/>
            </a:pPr>
            <a:r>
              <a:rPr lang="en-US" dirty="0"/>
              <a:t>&gt;&gt;&gt; d(’values’)</a:t>
            </a:r>
          </a:p>
          <a:p>
            <a:pPr fontAlgn="auto">
              <a:spcAft>
                <a:spcPts val="0"/>
              </a:spcAft>
              <a:buFont typeface="Arial" pitchFamily="34" charset="0"/>
              <a:buNone/>
              <a:defRPr/>
            </a:pPr>
            <a:r>
              <a:rPr lang="en-US" dirty="0"/>
              <a:t>(9, 16</a:t>
            </a:r>
            <a:r>
              <a:rPr lang="en-US" dirty="0" smtClean="0"/>
              <a:t>)</a:t>
            </a:r>
            <a:endParaRPr lang="en-US" dirty="0"/>
          </a:p>
        </p:txBody>
      </p:sp>
      <p:sp>
        <p:nvSpPr>
          <p:cNvPr id="4" name="Slide Number Placeholder 3"/>
          <p:cNvSpPr>
            <a:spLocks noGrp="1"/>
          </p:cNvSpPr>
          <p:nvPr>
            <p:ph type="sldNum" sz="quarter" idx="12"/>
          </p:nvPr>
        </p:nvSpPr>
        <p:spPr/>
        <p:txBody>
          <a:bodyPr/>
          <a:lstStyle/>
          <a:p>
            <a:fld id="{300F859B-7BF4-478C-AF98-0C16E650E9AC}" type="slidenum">
              <a:rPr lang="he-IL"/>
              <a:pPr/>
              <a:t>62</a:t>
            </a:fld>
            <a:endParaRPr lang="en-US"/>
          </a:p>
        </p:txBody>
      </p:sp>
      <p:sp>
        <p:nvSpPr>
          <p:cNvPr id="5" name="TextBox 4"/>
          <p:cNvSpPr txBox="1"/>
          <p:nvPr/>
        </p:nvSpPr>
        <p:spPr>
          <a:xfrm>
            <a:off x="2286000" y="5871925"/>
            <a:ext cx="4575290" cy="369332"/>
          </a:xfrm>
          <a:prstGeom prst="rect">
            <a:avLst/>
          </a:prstGeom>
          <a:noFill/>
          <a:ln>
            <a:solidFill>
              <a:srgbClr val="C00000"/>
            </a:solidFill>
          </a:ln>
        </p:spPr>
        <p:txBody>
          <a:bodyPr wrap="none" rtlCol="0">
            <a:spAutoFit/>
          </a:bodyPr>
          <a:lstStyle/>
          <a:p>
            <a:r>
              <a:rPr lang="he-IL" dirty="0" smtClean="0">
                <a:solidFill>
                  <a:srgbClr val="C00000"/>
                </a:solidFill>
              </a:rPr>
              <a:t>כיצד להיפטר מארגומנטים מיותרים ב-</a:t>
            </a:r>
            <a:r>
              <a:rPr lang="en-US" dirty="0" smtClean="0">
                <a:solidFill>
                  <a:srgbClr val="C00000"/>
                </a:solidFill>
              </a:rPr>
              <a:t>dispatch</a:t>
            </a:r>
            <a:r>
              <a:rPr lang="he-IL" dirty="0" smtClean="0">
                <a:solidFill>
                  <a:srgbClr val="C00000"/>
                </a:solidFill>
              </a:rPr>
              <a:t> </a:t>
            </a:r>
            <a:r>
              <a:rPr lang="en-US" dirty="0" smtClean="0">
                <a:solidFill>
                  <a:srgbClr val="C00000"/>
                </a:solidFill>
              </a:rPr>
              <a:t>?</a:t>
            </a:r>
            <a:endParaRPr lang="en-US" dirty="0">
              <a:solidFill>
                <a:srgbClr val="C00000"/>
              </a:solidFill>
            </a:endParaRPr>
          </a:p>
        </p:txBody>
      </p:sp>
      <p:cxnSp>
        <p:nvCxnSpPr>
          <p:cNvPr id="6" name="Straight Connector 5"/>
          <p:cNvCxnSpPr>
            <a:stCxn id="3" idx="0"/>
          </p:cNvCxnSpPr>
          <p:nvPr/>
        </p:nvCxnSpPr>
        <p:spPr>
          <a:xfrm>
            <a:off x="4572000" y="1600200"/>
            <a:ext cx="0" cy="41910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00500" y="3352800"/>
            <a:ext cx="1143000"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6006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a:t>Usage</a:t>
            </a:r>
            <a:br>
              <a:rPr lang="en-US" dirty="0"/>
            </a:br>
            <a:r>
              <a:rPr lang="en-US" dirty="0"/>
              <a:t>Nonlocal statement implementation</a:t>
            </a:r>
          </a:p>
        </p:txBody>
      </p:sp>
      <p:sp>
        <p:nvSpPr>
          <p:cNvPr id="3" name="Content Placeholder 2"/>
          <p:cNvSpPr>
            <a:spLocks noGrp="1"/>
          </p:cNvSpPr>
          <p:nvPr>
            <p:ph idx="1"/>
          </p:nvPr>
        </p:nvSpPr>
        <p:spPr/>
        <p:txBody>
          <a:bodyPr rtlCol="0">
            <a:normAutofit fontScale="85000" lnSpcReduction="20000"/>
          </a:bodyPr>
          <a:lstStyle/>
          <a:p>
            <a:pPr fontAlgn="auto">
              <a:spcAft>
                <a:spcPts val="0"/>
              </a:spcAft>
              <a:buFont typeface="Arial" pitchFamily="34" charset="0"/>
              <a:buNone/>
              <a:defRPr/>
            </a:pPr>
            <a:r>
              <a:rPr lang="en-US" dirty="0" err="1"/>
              <a:t>def</a:t>
            </a:r>
            <a:r>
              <a:rPr lang="en-US" dirty="0"/>
              <a:t> </a:t>
            </a:r>
            <a:r>
              <a:rPr lang="en-US" dirty="0" err="1"/>
              <a:t>make_account</a:t>
            </a:r>
            <a:r>
              <a:rPr lang="en-US" dirty="0"/>
              <a:t>(balance):</a:t>
            </a:r>
          </a:p>
          <a:p>
            <a:pPr fontAlgn="auto">
              <a:spcAft>
                <a:spcPts val="0"/>
              </a:spcAft>
              <a:buFont typeface="Arial" pitchFamily="34" charset="0"/>
              <a:buNone/>
              <a:defRPr/>
            </a:pPr>
            <a:r>
              <a:rPr lang="en-US" dirty="0"/>
              <a:t>    </a:t>
            </a:r>
            <a:r>
              <a:rPr lang="en-US" dirty="0">
                <a:solidFill>
                  <a:schemeClr val="accent3">
                    <a:lumMod val="50000"/>
                  </a:schemeClr>
                </a:solidFill>
              </a:rPr>
              <a:t>"""Return a withdraw function that draws down</a:t>
            </a:r>
          </a:p>
          <a:p>
            <a:pPr fontAlgn="auto">
              <a:spcAft>
                <a:spcPts val="0"/>
              </a:spcAft>
              <a:buFont typeface="Arial" pitchFamily="34" charset="0"/>
              <a:buNone/>
              <a:defRPr/>
            </a:pPr>
            <a:r>
              <a:rPr lang="en-US" dirty="0">
                <a:solidFill>
                  <a:schemeClr val="accent3">
                    <a:lumMod val="50000"/>
                  </a:schemeClr>
                </a:solidFill>
              </a:rPr>
              <a:t>    balance with each call."""</a:t>
            </a:r>
          </a:p>
          <a:p>
            <a:pPr fontAlgn="auto">
              <a:spcAft>
                <a:spcPts val="0"/>
              </a:spcAft>
              <a:buFont typeface="Arial" pitchFamily="34" charset="0"/>
              <a:buNone/>
              <a:defRPr/>
            </a:pPr>
            <a:r>
              <a:rPr lang="en-US" dirty="0"/>
              <a:t>    </a:t>
            </a:r>
            <a:r>
              <a:rPr lang="en-US" dirty="0">
                <a:solidFill>
                  <a:srgbClr val="FF0000"/>
                </a:solidFill>
              </a:rPr>
              <a:t>bal = {'</a:t>
            </a:r>
            <a:r>
              <a:rPr lang="en-US" dirty="0" err="1">
                <a:solidFill>
                  <a:srgbClr val="FF0000"/>
                </a:solidFill>
              </a:rPr>
              <a:t>balance':balance</a:t>
            </a:r>
            <a:r>
              <a:rPr lang="en-US" dirty="0">
                <a:solidFill>
                  <a:srgbClr val="FF0000"/>
                </a:solidFill>
              </a:rPr>
              <a:t>}</a:t>
            </a:r>
          </a:p>
          <a:p>
            <a:pPr fontAlgn="auto">
              <a:spcAft>
                <a:spcPts val="0"/>
              </a:spcAft>
              <a:buFont typeface="Arial" pitchFamily="34" charset="0"/>
              <a:buNone/>
              <a:defRPr/>
            </a:pPr>
            <a:r>
              <a:rPr lang="en-US" dirty="0"/>
              <a:t>    def withdraw(amount):</a:t>
            </a:r>
          </a:p>
          <a:p>
            <a:pPr fontAlgn="auto">
              <a:spcAft>
                <a:spcPts val="0"/>
              </a:spcAft>
              <a:buFont typeface="Arial" pitchFamily="34" charset="0"/>
              <a:buNone/>
              <a:defRPr/>
            </a:pPr>
            <a:r>
              <a:rPr lang="en-US" dirty="0"/>
              <a:t>	    if amount &gt; </a:t>
            </a:r>
            <a:r>
              <a:rPr lang="en-US" dirty="0">
                <a:solidFill>
                  <a:srgbClr val="FF0000"/>
                </a:solidFill>
              </a:rPr>
              <a:t>bal['balance']:</a:t>
            </a:r>
          </a:p>
          <a:p>
            <a:pPr fontAlgn="auto">
              <a:spcAft>
                <a:spcPts val="0"/>
              </a:spcAft>
              <a:buFont typeface="Arial" pitchFamily="34" charset="0"/>
              <a:buNone/>
              <a:defRPr/>
            </a:pPr>
            <a:r>
              <a:rPr lang="en-US" dirty="0"/>
              <a:t>		    return 'Insufficient funds'</a:t>
            </a:r>
          </a:p>
          <a:p>
            <a:pPr fontAlgn="auto">
              <a:spcAft>
                <a:spcPts val="0"/>
              </a:spcAft>
              <a:buFont typeface="Arial" pitchFamily="34" charset="0"/>
              <a:buNone/>
              <a:defRPr/>
            </a:pPr>
            <a:r>
              <a:rPr lang="en-US" dirty="0"/>
              <a:t>	    </a:t>
            </a:r>
            <a:r>
              <a:rPr lang="en-US" dirty="0">
                <a:solidFill>
                  <a:srgbClr val="FF0000"/>
                </a:solidFill>
              </a:rPr>
              <a:t>bal['balance'] = bal['balance'] - amount </a:t>
            </a:r>
          </a:p>
          <a:p>
            <a:pPr fontAlgn="auto">
              <a:spcAft>
                <a:spcPts val="0"/>
              </a:spcAft>
              <a:buFont typeface="Arial" pitchFamily="34" charset="0"/>
              <a:buNone/>
              <a:defRPr/>
            </a:pPr>
            <a:r>
              <a:rPr lang="en-US" dirty="0"/>
              <a:t>	    return </a:t>
            </a:r>
            <a:r>
              <a:rPr lang="en-US" dirty="0">
                <a:solidFill>
                  <a:srgbClr val="FF0000"/>
                </a:solidFill>
              </a:rPr>
              <a:t>bal['balance']</a:t>
            </a:r>
          </a:p>
          <a:p>
            <a:pPr fontAlgn="auto">
              <a:spcAft>
                <a:spcPts val="0"/>
              </a:spcAft>
              <a:buFont typeface="Arial" pitchFamily="34" charset="0"/>
              <a:buNone/>
              <a:defRPr/>
            </a:pPr>
            <a:r>
              <a:rPr lang="en-US" dirty="0"/>
              <a:t>    return withdraw</a:t>
            </a:r>
          </a:p>
        </p:txBody>
      </p:sp>
      <p:sp>
        <p:nvSpPr>
          <p:cNvPr id="5" name="Slide Number Placeholder 4"/>
          <p:cNvSpPr>
            <a:spLocks noGrp="1"/>
          </p:cNvSpPr>
          <p:nvPr>
            <p:ph type="sldNum" sz="quarter" idx="12"/>
          </p:nvPr>
        </p:nvSpPr>
        <p:spPr/>
        <p:txBody>
          <a:bodyPr/>
          <a:lstStyle/>
          <a:p>
            <a:fld id="{7AD4CB93-241A-417F-AB81-C3499E04A913}" type="slidenum">
              <a:rPr lang="he-IL"/>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lstStyle/>
          <a:p>
            <a:r>
              <a:rPr lang="en-US" sz="3200" dirty="0"/>
              <a:t>Dispatch dictionary instead of dispatch </a:t>
            </a:r>
            <a:r>
              <a:rPr lang="en-US" sz="3200" dirty="0" err="1"/>
              <a:t>func</a:t>
            </a:r>
            <a:endParaRPr lang="en-US" sz="3200" dirty="0"/>
          </a:p>
        </p:txBody>
      </p:sp>
      <p:sp>
        <p:nvSpPr>
          <p:cNvPr id="3" name="Content Placeholder 2"/>
          <p:cNvSpPr>
            <a:spLocks noGrp="1"/>
          </p:cNvSpPr>
          <p:nvPr>
            <p:ph idx="1"/>
          </p:nvPr>
        </p:nvSpPr>
        <p:spPr>
          <a:xfrm>
            <a:off x="457200" y="838200"/>
            <a:ext cx="8229600" cy="5410200"/>
          </a:xfrm>
        </p:spPr>
        <p:txBody>
          <a:bodyPr/>
          <a:lstStyle/>
          <a:p>
            <a:pPr fontAlgn="auto">
              <a:spcAft>
                <a:spcPts val="0"/>
              </a:spcAft>
              <a:buFont typeface="Arial" pitchFamily="34" charset="0"/>
              <a:buNone/>
              <a:defRPr/>
            </a:pPr>
            <a:r>
              <a:rPr lang="en-US" sz="1600" dirty="0"/>
              <a:t>&gt;&gt;&gt; </a:t>
            </a:r>
            <a:r>
              <a:rPr lang="en-US" sz="1600" dirty="0" err="1"/>
              <a:t>def</a:t>
            </a:r>
            <a:r>
              <a:rPr lang="en-US" sz="1600" dirty="0"/>
              <a:t> </a:t>
            </a:r>
            <a:r>
              <a:rPr lang="en-US" sz="1600" dirty="0" err="1"/>
              <a:t>make_mutable_rlist</a:t>
            </a:r>
            <a:r>
              <a:rPr lang="en-US" sz="1600" dirty="0"/>
              <a:t>():</a:t>
            </a:r>
          </a:p>
          <a:p>
            <a:pPr fontAlgn="auto">
              <a:spcAft>
                <a:spcPts val="0"/>
              </a:spcAft>
              <a:buFont typeface="Arial" pitchFamily="34" charset="0"/>
              <a:buNone/>
              <a:defRPr/>
            </a:pPr>
            <a:r>
              <a:rPr lang="en-US" sz="1600" dirty="0"/>
              <a:t>		</a:t>
            </a:r>
            <a:r>
              <a:rPr lang="en-US" sz="1600" dirty="0">
                <a:solidFill>
                  <a:schemeClr val="accent3">
                    <a:lumMod val="50000"/>
                  </a:schemeClr>
                </a:solidFill>
              </a:rPr>
              <a:t>"""Return a functional implementation of a mutable recursive list."""</a:t>
            </a:r>
          </a:p>
          <a:p>
            <a:pPr fontAlgn="auto">
              <a:spcAft>
                <a:spcPts val="0"/>
              </a:spcAft>
              <a:buFont typeface="Arial" pitchFamily="34" charset="0"/>
              <a:buNone/>
              <a:defRPr/>
            </a:pPr>
            <a:r>
              <a:rPr lang="en-US" sz="1600" dirty="0"/>
              <a:t>		contents = </a:t>
            </a:r>
            <a:r>
              <a:rPr lang="en-US" sz="1600" dirty="0" err="1"/>
              <a:t>empty_rlist</a:t>
            </a:r>
            <a:endParaRPr lang="en-US" sz="1600" dirty="0"/>
          </a:p>
          <a:p>
            <a:pPr fontAlgn="auto">
              <a:spcAft>
                <a:spcPts val="0"/>
              </a:spcAft>
              <a:buFont typeface="Arial" pitchFamily="34" charset="0"/>
              <a:buNone/>
              <a:defRPr/>
            </a:pPr>
            <a:r>
              <a:rPr lang="en-US" sz="1600" dirty="0"/>
              <a:t>		</a:t>
            </a:r>
            <a:r>
              <a:rPr lang="en-US" sz="1600" dirty="0" err="1"/>
              <a:t>def</a:t>
            </a:r>
            <a:r>
              <a:rPr lang="en-US" sz="1600" dirty="0"/>
              <a:t> length():</a:t>
            </a:r>
          </a:p>
          <a:p>
            <a:pPr fontAlgn="auto">
              <a:spcAft>
                <a:spcPts val="0"/>
              </a:spcAft>
              <a:buFont typeface="Arial" pitchFamily="34" charset="0"/>
              <a:buNone/>
              <a:defRPr/>
            </a:pPr>
            <a:r>
              <a:rPr lang="en-US" sz="1600" dirty="0"/>
              <a:t>		       return </a:t>
            </a:r>
            <a:r>
              <a:rPr lang="en-US" sz="1600" dirty="0" err="1"/>
              <a:t>len_rlist</a:t>
            </a:r>
            <a:r>
              <a:rPr lang="en-US" sz="1600" dirty="0"/>
              <a:t>(contents)</a:t>
            </a:r>
          </a:p>
          <a:p>
            <a:pPr fontAlgn="auto">
              <a:spcAft>
                <a:spcPts val="0"/>
              </a:spcAft>
              <a:buFont typeface="Arial" pitchFamily="34" charset="0"/>
              <a:buNone/>
              <a:defRPr/>
            </a:pPr>
            <a:r>
              <a:rPr lang="en-US" sz="1600" dirty="0"/>
              <a:t>		</a:t>
            </a:r>
            <a:r>
              <a:rPr lang="en-US" sz="1600" dirty="0" err="1"/>
              <a:t>def</a:t>
            </a:r>
            <a:r>
              <a:rPr lang="en-US" sz="1600" dirty="0"/>
              <a:t> </a:t>
            </a:r>
            <a:r>
              <a:rPr lang="en-US" sz="1600" dirty="0" err="1"/>
              <a:t>get_item</a:t>
            </a:r>
            <a:r>
              <a:rPr lang="en-US" sz="1600" dirty="0"/>
              <a:t>(</a:t>
            </a:r>
            <a:r>
              <a:rPr lang="en-US" sz="1600" dirty="0" err="1"/>
              <a:t>ind</a:t>
            </a:r>
            <a:r>
              <a:rPr lang="en-US" sz="1600" dirty="0"/>
              <a:t>):</a:t>
            </a:r>
          </a:p>
          <a:p>
            <a:pPr fontAlgn="auto">
              <a:spcAft>
                <a:spcPts val="0"/>
              </a:spcAft>
              <a:buFont typeface="Arial" pitchFamily="34" charset="0"/>
              <a:buNone/>
              <a:defRPr/>
            </a:pPr>
            <a:r>
              <a:rPr lang="en-US" sz="1600" dirty="0"/>
              <a:t>		       return </a:t>
            </a:r>
            <a:r>
              <a:rPr lang="en-US" sz="1600" dirty="0" err="1"/>
              <a:t>getitem_rlist</a:t>
            </a:r>
            <a:r>
              <a:rPr lang="en-US" sz="1600" dirty="0"/>
              <a:t>(contents, </a:t>
            </a:r>
            <a:r>
              <a:rPr lang="en-US" sz="1600" dirty="0" err="1"/>
              <a:t>ind</a:t>
            </a:r>
            <a:r>
              <a:rPr lang="en-US" sz="1600" dirty="0"/>
              <a:t>)</a:t>
            </a:r>
          </a:p>
          <a:p>
            <a:pPr fontAlgn="auto">
              <a:spcAft>
                <a:spcPts val="0"/>
              </a:spcAft>
              <a:buFont typeface="Arial" pitchFamily="34" charset="0"/>
              <a:buNone/>
              <a:defRPr/>
            </a:pPr>
            <a:r>
              <a:rPr lang="en-US" sz="1600" dirty="0"/>
              <a:t>		</a:t>
            </a:r>
            <a:r>
              <a:rPr lang="en-US" sz="1600" dirty="0" err="1"/>
              <a:t>def</a:t>
            </a:r>
            <a:r>
              <a:rPr lang="en-US" sz="1600" dirty="0"/>
              <a:t> </a:t>
            </a:r>
            <a:r>
              <a:rPr lang="en-US" sz="1600" dirty="0" err="1"/>
              <a:t>push_first</a:t>
            </a:r>
            <a:r>
              <a:rPr lang="en-US" sz="1600" dirty="0"/>
              <a:t>(value):</a:t>
            </a:r>
          </a:p>
          <a:p>
            <a:pPr fontAlgn="auto">
              <a:spcAft>
                <a:spcPts val="0"/>
              </a:spcAft>
              <a:buFont typeface="Arial" pitchFamily="34" charset="0"/>
              <a:buNone/>
              <a:defRPr/>
            </a:pPr>
            <a:r>
              <a:rPr lang="en-US" sz="1600" dirty="0"/>
              <a:t>		       </a:t>
            </a:r>
            <a:r>
              <a:rPr lang="en-US" sz="1600" b="1" dirty="0">
                <a:solidFill>
                  <a:srgbClr val="C00000"/>
                </a:solidFill>
              </a:rPr>
              <a:t>nonlocal</a:t>
            </a:r>
            <a:r>
              <a:rPr lang="en-US" sz="1600" dirty="0">
                <a:solidFill>
                  <a:srgbClr val="C00000"/>
                </a:solidFill>
              </a:rPr>
              <a:t> contents</a:t>
            </a:r>
            <a:endParaRPr lang="en-US" sz="1600" dirty="0"/>
          </a:p>
          <a:p>
            <a:pPr fontAlgn="auto">
              <a:spcAft>
                <a:spcPts val="0"/>
              </a:spcAft>
              <a:buFont typeface="Arial" pitchFamily="34" charset="0"/>
              <a:buNone/>
              <a:defRPr/>
            </a:pPr>
            <a:r>
              <a:rPr lang="en-US" sz="1600" dirty="0"/>
              <a:t>		       contents = </a:t>
            </a:r>
            <a:r>
              <a:rPr lang="en-US" sz="1600" dirty="0" err="1"/>
              <a:t>make_rlist</a:t>
            </a:r>
            <a:r>
              <a:rPr lang="en-US" sz="1600" dirty="0"/>
              <a:t>(value, contents)</a:t>
            </a:r>
          </a:p>
          <a:p>
            <a:pPr fontAlgn="auto">
              <a:spcAft>
                <a:spcPts val="0"/>
              </a:spcAft>
              <a:buFont typeface="Arial" pitchFamily="34" charset="0"/>
              <a:buNone/>
              <a:defRPr/>
            </a:pPr>
            <a:r>
              <a:rPr lang="en-US" sz="1600" dirty="0"/>
              <a:t>		</a:t>
            </a:r>
            <a:r>
              <a:rPr lang="en-US" sz="1600" dirty="0" err="1"/>
              <a:t>def</a:t>
            </a:r>
            <a:r>
              <a:rPr lang="en-US" sz="1600" dirty="0"/>
              <a:t> </a:t>
            </a:r>
            <a:r>
              <a:rPr lang="en-US" sz="1600" dirty="0" err="1"/>
              <a:t>pop_first</a:t>
            </a:r>
            <a:r>
              <a:rPr lang="en-US" sz="1600" dirty="0"/>
              <a:t>():</a:t>
            </a:r>
          </a:p>
          <a:p>
            <a:pPr fontAlgn="auto">
              <a:spcAft>
                <a:spcPts val="0"/>
              </a:spcAft>
              <a:buFont typeface="Arial" pitchFamily="34" charset="0"/>
              <a:buNone/>
              <a:defRPr/>
            </a:pPr>
            <a:r>
              <a:rPr lang="en-US" sz="1600" dirty="0"/>
              <a:t>		       </a:t>
            </a:r>
            <a:r>
              <a:rPr lang="en-US" sz="1600" b="1" dirty="0">
                <a:solidFill>
                  <a:srgbClr val="C00000"/>
                </a:solidFill>
              </a:rPr>
              <a:t>nonlocal</a:t>
            </a:r>
            <a:r>
              <a:rPr lang="en-US" sz="1600" dirty="0">
                <a:solidFill>
                  <a:srgbClr val="C00000"/>
                </a:solidFill>
              </a:rPr>
              <a:t> contents</a:t>
            </a:r>
            <a:endParaRPr lang="en-US" sz="1600" dirty="0"/>
          </a:p>
          <a:p>
            <a:pPr fontAlgn="auto">
              <a:spcAft>
                <a:spcPts val="0"/>
              </a:spcAft>
              <a:buFont typeface="Arial" pitchFamily="34" charset="0"/>
              <a:buNone/>
              <a:defRPr/>
            </a:pPr>
            <a:r>
              <a:rPr lang="en-US" sz="1600" dirty="0"/>
              <a:t>		       f = first(contents)</a:t>
            </a:r>
          </a:p>
          <a:p>
            <a:pPr fontAlgn="auto">
              <a:spcAft>
                <a:spcPts val="0"/>
              </a:spcAft>
              <a:buFont typeface="Arial" pitchFamily="34" charset="0"/>
              <a:buNone/>
              <a:defRPr/>
            </a:pPr>
            <a:r>
              <a:rPr lang="en-US" sz="1600" dirty="0"/>
              <a:t>		       contents = rest(contents)</a:t>
            </a:r>
          </a:p>
          <a:p>
            <a:pPr fontAlgn="auto">
              <a:spcAft>
                <a:spcPts val="0"/>
              </a:spcAft>
              <a:buFont typeface="Arial" pitchFamily="34" charset="0"/>
              <a:buNone/>
              <a:defRPr/>
            </a:pPr>
            <a:r>
              <a:rPr lang="en-US" sz="1600" dirty="0"/>
              <a:t>		       return f</a:t>
            </a:r>
          </a:p>
          <a:p>
            <a:pPr fontAlgn="auto">
              <a:spcAft>
                <a:spcPts val="0"/>
              </a:spcAft>
              <a:buFont typeface="Arial" pitchFamily="34" charset="0"/>
              <a:buNone/>
              <a:defRPr/>
            </a:pPr>
            <a:r>
              <a:rPr lang="en-US" sz="1600" dirty="0"/>
              <a:t>		</a:t>
            </a:r>
            <a:r>
              <a:rPr lang="en-US" sz="1600" dirty="0" err="1"/>
              <a:t>def</a:t>
            </a:r>
            <a:r>
              <a:rPr lang="en-US" sz="1600" dirty="0"/>
              <a:t> </a:t>
            </a:r>
            <a:r>
              <a:rPr lang="en-US" sz="1600" dirty="0" err="1"/>
              <a:t>str</a:t>
            </a:r>
            <a:r>
              <a:rPr lang="en-US" sz="1600" dirty="0"/>
              <a:t>():</a:t>
            </a:r>
          </a:p>
          <a:p>
            <a:pPr fontAlgn="auto">
              <a:spcAft>
                <a:spcPts val="0"/>
              </a:spcAft>
              <a:buFont typeface="Arial" pitchFamily="34" charset="0"/>
              <a:buNone/>
              <a:defRPr/>
            </a:pPr>
            <a:r>
              <a:rPr lang="en-US" sz="1600" dirty="0"/>
              <a:t>                           return </a:t>
            </a:r>
            <a:r>
              <a:rPr lang="en-US" sz="1600" dirty="0" err="1"/>
              <a:t>str</a:t>
            </a:r>
            <a:r>
              <a:rPr lang="en-US" sz="1600" dirty="0"/>
              <a:t>(contents)</a:t>
            </a:r>
          </a:p>
          <a:p>
            <a:pPr fontAlgn="auto">
              <a:spcAft>
                <a:spcPts val="0"/>
              </a:spcAft>
              <a:buFont typeface="Arial" pitchFamily="34" charset="0"/>
              <a:buNone/>
              <a:defRPr/>
            </a:pPr>
            <a:r>
              <a:rPr lang="en-US" sz="1600" dirty="0"/>
              <a:t>		return {‘</a:t>
            </a:r>
            <a:r>
              <a:rPr lang="en-US" sz="1600" dirty="0" err="1"/>
              <a:t>length’:length</a:t>
            </a:r>
            <a:r>
              <a:rPr lang="en-US" sz="1600" dirty="0"/>
              <a:t>, ‘get_item’:</a:t>
            </a:r>
            <a:r>
              <a:rPr lang="en-US" sz="1600" dirty="0" err="1"/>
              <a:t>get_item</a:t>
            </a:r>
            <a:r>
              <a:rPr lang="en-US" sz="1600" dirty="0"/>
              <a:t>, ‘push_first’:</a:t>
            </a:r>
            <a:r>
              <a:rPr lang="en-US" sz="1600" dirty="0" err="1"/>
              <a:t>push_first</a:t>
            </a:r>
            <a:r>
              <a:rPr lang="en-US" sz="1600" dirty="0"/>
              <a:t>, </a:t>
            </a:r>
          </a:p>
          <a:p>
            <a:pPr fontAlgn="auto">
              <a:spcAft>
                <a:spcPts val="0"/>
              </a:spcAft>
              <a:buFont typeface="Arial" pitchFamily="34" charset="0"/>
              <a:buNone/>
              <a:defRPr/>
            </a:pPr>
            <a:r>
              <a:rPr lang="en-US" sz="1600" dirty="0"/>
              <a:t>		             ‘</a:t>
            </a:r>
            <a:r>
              <a:rPr lang="en-US" sz="1600" dirty="0" err="1"/>
              <a:t>pop_first</a:t>
            </a:r>
            <a:r>
              <a:rPr lang="en-US" sz="1600" dirty="0"/>
              <a:t>’: </a:t>
            </a:r>
            <a:r>
              <a:rPr lang="en-US" sz="1600" dirty="0" err="1"/>
              <a:t>pop_first</a:t>
            </a:r>
            <a:r>
              <a:rPr lang="en-US" sz="1600" dirty="0"/>
              <a:t>, ‘</a:t>
            </a:r>
            <a:r>
              <a:rPr lang="en-US" sz="1600" dirty="0" err="1"/>
              <a:t>str</a:t>
            </a:r>
            <a:r>
              <a:rPr lang="en-US" sz="1600" dirty="0"/>
              <a:t>’:</a:t>
            </a:r>
            <a:r>
              <a:rPr lang="en-US" sz="1600" dirty="0" err="1"/>
              <a:t>str</a:t>
            </a:r>
            <a:r>
              <a:rPr lang="en-US" sz="1600" dirty="0"/>
              <a:t>}</a:t>
            </a:r>
          </a:p>
          <a:p>
            <a:endParaRPr lang="en-US" sz="1600" dirty="0"/>
          </a:p>
        </p:txBody>
      </p:sp>
      <p:sp>
        <p:nvSpPr>
          <p:cNvPr id="5" name="Slide Number Placeholder 4"/>
          <p:cNvSpPr>
            <a:spLocks noGrp="1"/>
          </p:cNvSpPr>
          <p:nvPr>
            <p:ph type="sldNum" sz="quarter" idx="12"/>
          </p:nvPr>
        </p:nvSpPr>
        <p:spPr/>
        <p:txBody>
          <a:bodyPr/>
          <a:lstStyle/>
          <a:p>
            <a:fld id="{704228AD-C2B0-4FCB-828B-0D6D60DB4974}" type="slidenum">
              <a:rPr lang="he-IL" smtClean="0"/>
              <a:pPr/>
              <a:t>64</a:t>
            </a:fld>
            <a:endParaRPr lang="en-US"/>
          </a:p>
        </p:txBody>
      </p:sp>
    </p:spTree>
    <p:extLst>
      <p:ext uri="{BB962C8B-B14F-4D97-AF65-F5344CB8AC3E}">
        <p14:creationId xmlns:p14="http://schemas.microsoft.com/office/powerpoint/2010/main" val="17133484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Manipulating</a:t>
            </a:r>
          </a:p>
        </p:txBody>
      </p:sp>
      <p:sp>
        <p:nvSpPr>
          <p:cNvPr id="7" name="Content Placeholder 6"/>
          <p:cNvSpPr>
            <a:spLocks noGrp="1"/>
          </p:cNvSpPr>
          <p:nvPr>
            <p:ph sz="half" idx="1"/>
          </p:nvPr>
        </p:nvSpPr>
        <p:spPr/>
        <p:txBody>
          <a:bodyPr/>
          <a:lstStyle/>
          <a:p>
            <a:r>
              <a:rPr lang="en-US"/>
              <a:t>Dispatch function</a:t>
            </a:r>
            <a:endParaRPr lang="en-US" dirty="0"/>
          </a:p>
          <a:p>
            <a:pPr marL="0" indent="0">
              <a:buNone/>
            </a:pPr>
            <a:r>
              <a:rPr lang="en-US" sz="2400" dirty="0"/>
              <a:t>&gt;&gt;&gt; m = </a:t>
            </a:r>
            <a:r>
              <a:rPr lang="en-US" sz="2400" dirty="0" err="1"/>
              <a:t>make_mutable_rlist</a:t>
            </a:r>
            <a:r>
              <a:rPr lang="en-US" sz="2400" dirty="0"/>
              <a:t>()</a:t>
            </a:r>
          </a:p>
          <a:p>
            <a:pPr marL="0" indent="0">
              <a:buNone/>
            </a:pPr>
            <a:r>
              <a:rPr lang="en-US" sz="2400" dirty="0"/>
              <a:t>&gt;&gt;&gt; m('</a:t>
            </a:r>
            <a:r>
              <a:rPr lang="en-US" sz="2400" dirty="0" err="1"/>
              <a:t>str</a:t>
            </a:r>
            <a:r>
              <a:rPr lang="en-US" sz="2400" dirty="0"/>
              <a:t>‘)</a:t>
            </a:r>
          </a:p>
          <a:p>
            <a:pPr marL="0" indent="0">
              <a:buNone/>
            </a:pPr>
            <a:r>
              <a:rPr lang="en-US" sz="2400" dirty="0"/>
              <a:t>'None'</a:t>
            </a:r>
          </a:p>
          <a:p>
            <a:pPr marL="0" indent="0">
              <a:buNone/>
            </a:pPr>
            <a:r>
              <a:rPr lang="en-US" sz="2400" dirty="0"/>
              <a:t>&gt;&gt;&gt; m('</a:t>
            </a:r>
            <a:r>
              <a:rPr lang="en-US" sz="2400" dirty="0" err="1"/>
              <a:t>push_first</a:t>
            </a:r>
            <a:r>
              <a:rPr lang="en-US" sz="2400" dirty="0"/>
              <a:t>‘, 5)</a:t>
            </a:r>
          </a:p>
          <a:p>
            <a:pPr marL="0" indent="0">
              <a:buNone/>
            </a:pPr>
            <a:r>
              <a:rPr lang="en-US" sz="2400" dirty="0"/>
              <a:t>&gt;&gt;&gt; m('</a:t>
            </a:r>
            <a:r>
              <a:rPr lang="en-US" sz="2400" dirty="0" err="1"/>
              <a:t>push_first</a:t>
            </a:r>
            <a:r>
              <a:rPr lang="en-US" sz="2400" dirty="0"/>
              <a:t>‘, 3)</a:t>
            </a:r>
          </a:p>
          <a:p>
            <a:pPr marL="0" indent="0">
              <a:buNone/>
            </a:pPr>
            <a:r>
              <a:rPr lang="en-US" sz="2400" dirty="0"/>
              <a:t>&gt;&gt;&gt; m('</a:t>
            </a:r>
            <a:r>
              <a:rPr lang="en-US" sz="2400" dirty="0" err="1"/>
              <a:t>str</a:t>
            </a:r>
            <a:r>
              <a:rPr lang="en-US" sz="2400" dirty="0"/>
              <a:t>‘)</a:t>
            </a:r>
          </a:p>
          <a:p>
            <a:pPr marL="0" indent="0">
              <a:buNone/>
            </a:pPr>
            <a:r>
              <a:rPr lang="en-US" sz="2400" dirty="0"/>
              <a:t>'(3, (5, None))' function</a:t>
            </a:r>
          </a:p>
        </p:txBody>
      </p:sp>
      <p:sp>
        <p:nvSpPr>
          <p:cNvPr id="8" name="Content Placeholder 7"/>
          <p:cNvSpPr>
            <a:spLocks noGrp="1"/>
          </p:cNvSpPr>
          <p:nvPr>
            <p:ph sz="half" idx="2"/>
          </p:nvPr>
        </p:nvSpPr>
        <p:spPr/>
        <p:txBody>
          <a:bodyPr/>
          <a:lstStyle/>
          <a:p>
            <a:r>
              <a:rPr lang="en-US" dirty="0"/>
              <a:t>Dispatch dictionary</a:t>
            </a:r>
          </a:p>
          <a:p>
            <a:pPr marL="0" indent="0">
              <a:buNone/>
            </a:pPr>
            <a:r>
              <a:rPr lang="en-US" sz="2400" dirty="0"/>
              <a:t>&gt;&gt;&gt; m = </a:t>
            </a:r>
            <a:r>
              <a:rPr lang="en-US" sz="2400" dirty="0" err="1"/>
              <a:t>make_mutable_rlist</a:t>
            </a:r>
            <a:r>
              <a:rPr lang="en-US" sz="2400" dirty="0"/>
              <a:t>()</a:t>
            </a:r>
          </a:p>
          <a:p>
            <a:pPr marL="0" indent="0">
              <a:buNone/>
            </a:pPr>
            <a:r>
              <a:rPr lang="en-US" sz="2400" dirty="0"/>
              <a:t>&gt;&gt;&gt; m['</a:t>
            </a:r>
            <a:r>
              <a:rPr lang="en-US" sz="2400" dirty="0" err="1"/>
              <a:t>str</a:t>
            </a:r>
            <a:r>
              <a:rPr lang="en-US" sz="2400" dirty="0"/>
              <a:t>']()</a:t>
            </a:r>
          </a:p>
          <a:p>
            <a:pPr marL="0" indent="0">
              <a:buNone/>
            </a:pPr>
            <a:r>
              <a:rPr lang="en-US" sz="2400" dirty="0"/>
              <a:t>'None'</a:t>
            </a:r>
          </a:p>
          <a:p>
            <a:pPr marL="0" indent="0">
              <a:buNone/>
            </a:pPr>
            <a:r>
              <a:rPr lang="en-US" sz="2400" dirty="0"/>
              <a:t>&gt;&gt;&gt; m['</a:t>
            </a:r>
            <a:r>
              <a:rPr lang="en-US" sz="2400" dirty="0" err="1"/>
              <a:t>push_first</a:t>
            </a:r>
            <a:r>
              <a:rPr lang="en-US" sz="2400" dirty="0"/>
              <a:t>'](5)</a:t>
            </a:r>
          </a:p>
          <a:p>
            <a:pPr marL="0" indent="0">
              <a:buNone/>
            </a:pPr>
            <a:r>
              <a:rPr lang="en-US" sz="2400" dirty="0"/>
              <a:t>&gt;&gt;&gt; m['</a:t>
            </a:r>
            <a:r>
              <a:rPr lang="en-US" sz="2400" dirty="0" err="1"/>
              <a:t>push_first</a:t>
            </a:r>
            <a:r>
              <a:rPr lang="en-US" sz="2400" dirty="0"/>
              <a:t>'](3)</a:t>
            </a:r>
          </a:p>
          <a:p>
            <a:pPr marL="0" indent="0">
              <a:buNone/>
            </a:pPr>
            <a:r>
              <a:rPr lang="en-US" sz="2400" dirty="0"/>
              <a:t>&gt;&gt;&gt; m['</a:t>
            </a:r>
            <a:r>
              <a:rPr lang="en-US" sz="2400" dirty="0" err="1"/>
              <a:t>str</a:t>
            </a:r>
            <a:r>
              <a:rPr lang="en-US" sz="2400" dirty="0"/>
              <a:t>']()</a:t>
            </a:r>
          </a:p>
          <a:p>
            <a:pPr marL="0" indent="0">
              <a:buNone/>
            </a:pPr>
            <a:r>
              <a:rPr lang="en-US" sz="2400" dirty="0"/>
              <a:t>'(3, (5, None))'</a:t>
            </a:r>
          </a:p>
        </p:txBody>
      </p:sp>
      <p:sp>
        <p:nvSpPr>
          <p:cNvPr id="5" name="Slide Number Placeholder 4"/>
          <p:cNvSpPr>
            <a:spLocks noGrp="1"/>
          </p:cNvSpPr>
          <p:nvPr>
            <p:ph type="sldNum" sz="quarter" idx="12"/>
          </p:nvPr>
        </p:nvSpPr>
        <p:spPr/>
        <p:txBody>
          <a:bodyPr/>
          <a:lstStyle/>
          <a:p>
            <a:fld id="{704228AD-C2B0-4FCB-828B-0D6D60DB4974}" type="slidenum">
              <a:rPr lang="he-IL" smtClean="0"/>
              <a:pPr/>
              <a:t>65</a:t>
            </a:fld>
            <a:endParaRPr lang="en-US"/>
          </a:p>
        </p:txBody>
      </p:sp>
    </p:spTree>
    <p:extLst>
      <p:ext uri="{BB962C8B-B14F-4D97-AF65-F5344CB8AC3E}">
        <p14:creationId xmlns:p14="http://schemas.microsoft.com/office/powerpoint/2010/main" val="10128750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t>Local State</a:t>
            </a:r>
          </a:p>
        </p:txBody>
      </p:sp>
      <p:sp>
        <p:nvSpPr>
          <p:cNvPr id="3" name="Content Placeholder 2"/>
          <p:cNvSpPr>
            <a:spLocks noGrp="1"/>
          </p:cNvSpPr>
          <p:nvPr>
            <p:ph idx="1"/>
          </p:nvPr>
        </p:nvSpPr>
        <p:spPr>
          <a:xfrm>
            <a:off x="457200" y="1600200"/>
            <a:ext cx="8229600" cy="4800600"/>
          </a:xfrm>
        </p:spPr>
        <p:txBody>
          <a:bodyPr rtlCol="0">
            <a:normAutofit fontScale="85000" lnSpcReduction="20000"/>
          </a:bodyPr>
          <a:lstStyle/>
          <a:p>
            <a:pPr fontAlgn="auto">
              <a:spcAft>
                <a:spcPts val="0"/>
              </a:spcAft>
              <a:buFont typeface="Arial" pitchFamily="34" charset="0"/>
              <a:buChar char="•"/>
              <a:defRPr/>
            </a:pPr>
            <a:r>
              <a:rPr lang="en-US" dirty="0"/>
              <a:t>Example: withdrawing money from a bank account</a:t>
            </a:r>
          </a:p>
          <a:p>
            <a:pPr fontAlgn="auto">
              <a:spcAft>
                <a:spcPts val="0"/>
              </a:spcAft>
              <a:buFont typeface="Arial" pitchFamily="34" charset="0"/>
              <a:buChar char="•"/>
              <a:defRPr/>
            </a:pPr>
            <a:r>
              <a:rPr lang="en-US" dirty="0"/>
              <a:t>We begin with $100 in the account:</a:t>
            </a:r>
          </a:p>
          <a:p>
            <a:pPr fontAlgn="auto">
              <a:spcAft>
                <a:spcPts val="0"/>
              </a:spcAft>
              <a:buFont typeface="Arial" pitchFamily="34" charset="0"/>
              <a:buNone/>
              <a:defRPr/>
            </a:pPr>
            <a:endParaRPr lang="en-US" dirty="0"/>
          </a:p>
          <a:p>
            <a:pPr fontAlgn="auto">
              <a:spcAft>
                <a:spcPts val="0"/>
              </a:spcAft>
              <a:buFont typeface="Arial" pitchFamily="34" charset="0"/>
              <a:buNone/>
              <a:defRPr/>
            </a:pPr>
            <a:r>
              <a:rPr lang="en-US" dirty="0"/>
              <a:t>&gt;&gt;&gt; withdraw(25)</a:t>
            </a:r>
          </a:p>
          <a:p>
            <a:pPr fontAlgn="auto">
              <a:spcAft>
                <a:spcPts val="0"/>
              </a:spcAft>
              <a:buFont typeface="Arial" pitchFamily="34" charset="0"/>
              <a:buNone/>
              <a:defRPr/>
            </a:pPr>
            <a:r>
              <a:rPr lang="en-US" dirty="0"/>
              <a:t>75</a:t>
            </a:r>
          </a:p>
          <a:p>
            <a:pPr fontAlgn="auto">
              <a:spcAft>
                <a:spcPts val="0"/>
              </a:spcAft>
              <a:buFont typeface="Arial" pitchFamily="34" charset="0"/>
              <a:buNone/>
              <a:defRPr/>
            </a:pPr>
            <a:r>
              <a:rPr lang="en-US" dirty="0"/>
              <a:t>&gt;&gt;&gt; withdraw(25)</a:t>
            </a:r>
          </a:p>
          <a:p>
            <a:pPr fontAlgn="auto">
              <a:spcAft>
                <a:spcPts val="0"/>
              </a:spcAft>
              <a:buFont typeface="Arial" pitchFamily="34" charset="0"/>
              <a:buNone/>
              <a:defRPr/>
            </a:pPr>
            <a:r>
              <a:rPr lang="en-US" dirty="0"/>
              <a:t>50</a:t>
            </a:r>
          </a:p>
          <a:p>
            <a:pPr fontAlgn="auto">
              <a:spcAft>
                <a:spcPts val="0"/>
              </a:spcAft>
              <a:buFont typeface="Arial" pitchFamily="34" charset="0"/>
              <a:buNone/>
              <a:defRPr/>
            </a:pPr>
            <a:r>
              <a:rPr lang="en-US" dirty="0"/>
              <a:t>&gt;&gt;&gt; withdraw(60)</a:t>
            </a:r>
          </a:p>
          <a:p>
            <a:pPr fontAlgn="auto">
              <a:spcAft>
                <a:spcPts val="0"/>
              </a:spcAft>
              <a:buFont typeface="Arial" pitchFamily="34" charset="0"/>
              <a:buNone/>
              <a:defRPr/>
            </a:pPr>
            <a:r>
              <a:rPr lang="en-US" dirty="0"/>
              <a:t>’Insufficient funds’</a:t>
            </a:r>
          </a:p>
          <a:p>
            <a:pPr fontAlgn="auto">
              <a:spcAft>
                <a:spcPts val="0"/>
              </a:spcAft>
              <a:buFont typeface="Arial" pitchFamily="34" charset="0"/>
              <a:buNone/>
              <a:defRPr/>
            </a:pPr>
            <a:r>
              <a:rPr lang="en-US" dirty="0"/>
              <a:t>&gt;&gt;&gt; withdraw(15)</a:t>
            </a:r>
          </a:p>
          <a:p>
            <a:pPr fontAlgn="auto">
              <a:spcAft>
                <a:spcPts val="0"/>
              </a:spcAft>
              <a:buFont typeface="Arial" pitchFamily="34" charset="0"/>
              <a:buNone/>
              <a:defRPr/>
            </a:pPr>
            <a:r>
              <a:rPr lang="en-US" dirty="0"/>
              <a:t>35</a:t>
            </a:r>
          </a:p>
          <a:p>
            <a:pPr fontAlgn="auto">
              <a:spcAft>
                <a:spcPts val="0"/>
              </a:spcAft>
              <a:buFont typeface="Arial" pitchFamily="34" charset="0"/>
              <a:buChar char="•"/>
              <a:defRPr/>
            </a:pPr>
            <a:endParaRPr lang="en-US" dirty="0"/>
          </a:p>
        </p:txBody>
      </p:sp>
      <p:sp>
        <p:nvSpPr>
          <p:cNvPr id="4" name="Right Brace 3"/>
          <p:cNvSpPr/>
          <p:nvPr/>
        </p:nvSpPr>
        <p:spPr>
          <a:xfrm>
            <a:off x="2968625" y="2743200"/>
            <a:ext cx="307975" cy="1600200"/>
          </a:xfrm>
          <a:prstGeom prst="rightBrace">
            <a:avLst>
              <a:gd name="adj1" fmla="val 8333"/>
              <a:gd name="adj2" fmla="val 50000"/>
            </a:avLst>
          </a:prstGeom>
          <a:noFill/>
          <a:ln w="158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rtl="0" fontAlgn="auto">
              <a:spcBef>
                <a:spcPts val="0"/>
              </a:spcBef>
              <a:spcAft>
                <a:spcPts val="0"/>
              </a:spcAft>
              <a:defRPr/>
            </a:pPr>
            <a:endParaRPr lang="en-US" dirty="0"/>
          </a:p>
        </p:txBody>
      </p:sp>
      <p:sp>
        <p:nvSpPr>
          <p:cNvPr id="19460" name="TextBox 4"/>
          <p:cNvSpPr txBox="1">
            <a:spLocks noChangeArrowheads="1"/>
          </p:cNvSpPr>
          <p:nvPr/>
        </p:nvSpPr>
        <p:spPr bwMode="auto">
          <a:xfrm>
            <a:off x="3276600" y="3352800"/>
            <a:ext cx="3276600" cy="400110"/>
          </a:xfrm>
          <a:prstGeom prst="rect">
            <a:avLst/>
          </a:prstGeom>
          <a:noFill/>
          <a:ln w="9525">
            <a:noFill/>
            <a:miter lim="800000"/>
            <a:headEnd/>
            <a:tailEnd/>
          </a:ln>
        </p:spPr>
        <p:txBody>
          <a:bodyPr wrap="square">
            <a:spAutoFit/>
          </a:bodyPr>
          <a:lstStyle/>
          <a:p>
            <a:pPr algn="l" rtl="0"/>
            <a:r>
              <a:rPr lang="en-US" sz="2000" dirty="0">
                <a:latin typeface="Calibri" pitchFamily="34" charset="0"/>
              </a:rPr>
              <a:t>Same calls, different results</a:t>
            </a:r>
          </a:p>
        </p:txBody>
      </p:sp>
      <p:sp>
        <p:nvSpPr>
          <p:cNvPr id="6" name="Slide Number Placeholder 5"/>
          <p:cNvSpPr>
            <a:spLocks noGrp="1"/>
          </p:cNvSpPr>
          <p:nvPr>
            <p:ph type="sldNum" sz="quarter" idx="12"/>
          </p:nvPr>
        </p:nvSpPr>
        <p:spPr/>
        <p:txBody>
          <a:bodyPr/>
          <a:lstStyle/>
          <a:p>
            <a:fld id="{E48BE2AF-306C-4767-9BB5-54C940D82F1B}" type="slidenum">
              <a:rPr lang="he-IL"/>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t>Creating account with a balance</a:t>
            </a:r>
          </a:p>
        </p:txBody>
      </p:sp>
      <p:sp>
        <p:nvSpPr>
          <p:cNvPr id="20482" name="Content Placeholder 2"/>
          <p:cNvSpPr>
            <a:spLocks noGrp="1"/>
          </p:cNvSpPr>
          <p:nvPr>
            <p:ph idx="1"/>
          </p:nvPr>
        </p:nvSpPr>
        <p:spPr/>
        <p:txBody>
          <a:bodyPr/>
          <a:lstStyle/>
          <a:p>
            <a:r>
              <a:rPr lang="en-US" sz="3000" dirty="0"/>
              <a:t>The function </a:t>
            </a:r>
            <a:r>
              <a:rPr lang="en-US" sz="3000" i="1" dirty="0" err="1"/>
              <a:t>make_account</a:t>
            </a:r>
            <a:r>
              <a:rPr lang="en-US" sz="3000" i="1" dirty="0"/>
              <a:t> </a:t>
            </a:r>
            <a:r>
              <a:rPr lang="en-US" sz="3000" dirty="0"/>
              <a:t>is a </a:t>
            </a:r>
            <a:r>
              <a:rPr lang="en-US" sz="3000" u="sng" dirty="0"/>
              <a:t>higher-order function </a:t>
            </a:r>
            <a:r>
              <a:rPr lang="en-US" sz="3000" dirty="0"/>
              <a:t>that takes a starting balance as an argument</a:t>
            </a:r>
          </a:p>
          <a:p>
            <a:pPr lvl="1"/>
            <a:r>
              <a:rPr lang="en-US" dirty="0"/>
              <a:t>The function </a:t>
            </a:r>
            <a:r>
              <a:rPr lang="en-US" b="1" dirty="0"/>
              <a:t>withdraw</a:t>
            </a:r>
            <a:r>
              <a:rPr lang="en-US" dirty="0"/>
              <a:t> is its </a:t>
            </a:r>
            <a:r>
              <a:rPr lang="en-US" b="1" i="1" dirty="0"/>
              <a:t>return value</a:t>
            </a:r>
          </a:p>
          <a:p>
            <a:pPr>
              <a:buFont typeface="Arial" charset="0"/>
              <a:buNone/>
            </a:pPr>
            <a:endParaRPr lang="en-US" dirty="0"/>
          </a:p>
          <a:p>
            <a:pPr>
              <a:buFont typeface="Arial" charset="0"/>
              <a:buNone/>
            </a:pPr>
            <a:r>
              <a:rPr lang="en-US" dirty="0"/>
              <a:t>&gt;&gt;&gt; withdraw = </a:t>
            </a:r>
            <a:r>
              <a:rPr lang="en-US" dirty="0" err="1"/>
              <a:t>make_account</a:t>
            </a:r>
            <a:r>
              <a:rPr lang="en-US" dirty="0"/>
              <a:t>(100)</a:t>
            </a:r>
          </a:p>
        </p:txBody>
      </p:sp>
      <p:sp>
        <p:nvSpPr>
          <p:cNvPr id="4" name="Slide Number Placeholder 3"/>
          <p:cNvSpPr>
            <a:spLocks noGrp="1"/>
          </p:cNvSpPr>
          <p:nvPr>
            <p:ph type="sldNum" sz="quarter" idx="12"/>
          </p:nvPr>
        </p:nvSpPr>
        <p:spPr/>
        <p:txBody>
          <a:bodyPr/>
          <a:lstStyle/>
          <a:p>
            <a:fld id="{62A8A5D5-E8FC-494E-BC97-EE2DDAEDC258}" type="slidenum">
              <a:rPr lang="he-IL"/>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t>Let’s try…</a:t>
            </a:r>
          </a:p>
        </p:txBody>
      </p:sp>
      <p:sp>
        <p:nvSpPr>
          <p:cNvPr id="3" name="Content Placeholder 2"/>
          <p:cNvSpPr>
            <a:spLocks noGrp="1"/>
          </p:cNvSpPr>
          <p:nvPr>
            <p:ph idx="1"/>
          </p:nvPr>
        </p:nvSpPr>
        <p:spPr/>
        <p:txBody>
          <a:bodyPr>
            <a:normAutofit lnSpcReduction="10000"/>
          </a:bodyPr>
          <a:lstStyle/>
          <a:p>
            <a:pPr>
              <a:buFont typeface="Arial" charset="0"/>
              <a:buNone/>
            </a:pPr>
            <a:r>
              <a:rPr lang="en-US" dirty="0"/>
              <a:t>&gt;&gt;&gt; </a:t>
            </a:r>
            <a:r>
              <a:rPr lang="en-US" dirty="0" err="1"/>
              <a:t>def</a:t>
            </a:r>
            <a:r>
              <a:rPr lang="en-US" dirty="0"/>
              <a:t> </a:t>
            </a:r>
            <a:r>
              <a:rPr lang="en-US" i="1" dirty="0" err="1"/>
              <a:t>make_account</a:t>
            </a:r>
            <a:r>
              <a:rPr lang="en-US" dirty="0"/>
              <a:t>(balance):</a:t>
            </a:r>
          </a:p>
          <a:p>
            <a:pPr>
              <a:buFont typeface="Arial" charset="0"/>
              <a:buNone/>
            </a:pPr>
            <a:r>
              <a:rPr lang="en-US" dirty="0"/>
              <a:t>       </a:t>
            </a:r>
            <a:r>
              <a:rPr lang="en-US" sz="2800" i="1" dirty="0">
                <a:solidFill>
                  <a:srgbClr val="006600"/>
                </a:solidFill>
              </a:rPr>
              <a:t>"""Return a withdraw function that draws     </a:t>
            </a:r>
          </a:p>
          <a:p>
            <a:pPr>
              <a:buFont typeface="Arial" charset="0"/>
              <a:buNone/>
            </a:pPr>
            <a:r>
              <a:rPr lang="en-US" sz="2800" i="1" dirty="0">
                <a:solidFill>
                  <a:srgbClr val="006600"/>
                </a:solidFill>
              </a:rPr>
              <a:t>            down balance with each call."""</a:t>
            </a:r>
          </a:p>
          <a:p>
            <a:pPr>
              <a:buFont typeface="Arial" charset="0"/>
              <a:buNone/>
            </a:pPr>
            <a:r>
              <a:rPr lang="en-US" dirty="0"/>
              <a:t>           </a:t>
            </a:r>
            <a:r>
              <a:rPr lang="en-US" dirty="0" err="1"/>
              <a:t>def</a:t>
            </a:r>
            <a:r>
              <a:rPr lang="en-US" dirty="0"/>
              <a:t> </a:t>
            </a:r>
            <a:r>
              <a:rPr lang="en-US" b="1" i="1" dirty="0"/>
              <a:t>withdraw</a:t>
            </a:r>
            <a:r>
              <a:rPr lang="en-US" dirty="0"/>
              <a:t>(amount):</a:t>
            </a:r>
          </a:p>
          <a:p>
            <a:pPr>
              <a:buFont typeface="Arial" charset="0"/>
              <a:buNone/>
            </a:pPr>
            <a:r>
              <a:rPr lang="en-US" dirty="0"/>
              <a:t>               if amount &gt; balance:</a:t>
            </a:r>
          </a:p>
          <a:p>
            <a:pPr>
              <a:buFont typeface="Arial" charset="0"/>
              <a:buNone/>
            </a:pPr>
            <a:r>
              <a:rPr lang="en-US" dirty="0"/>
              <a:t>                   return 'Insufficient funds'</a:t>
            </a:r>
          </a:p>
          <a:p>
            <a:pPr>
              <a:buFont typeface="Arial" charset="0"/>
              <a:buNone/>
            </a:pPr>
            <a:r>
              <a:rPr lang="en-US" dirty="0"/>
              <a:t>               return </a:t>
            </a:r>
            <a:r>
              <a:rPr lang="en-US" dirty="0">
                <a:solidFill>
                  <a:srgbClr val="FF0000"/>
                </a:solidFill>
              </a:rPr>
              <a:t>balance - amount</a:t>
            </a:r>
          </a:p>
          <a:p>
            <a:pPr>
              <a:buFont typeface="Arial" charset="0"/>
              <a:buNone/>
            </a:pPr>
            <a:r>
              <a:rPr lang="en-US" dirty="0"/>
              <a:t>           return </a:t>
            </a:r>
            <a:r>
              <a:rPr lang="en-US" b="1" i="1" dirty="0"/>
              <a:t>withdraw</a:t>
            </a:r>
          </a:p>
          <a:p>
            <a:endParaRPr lang="en-US" dirty="0"/>
          </a:p>
        </p:txBody>
      </p:sp>
      <p:sp>
        <p:nvSpPr>
          <p:cNvPr id="5" name="Slide Number Placeholder 4"/>
          <p:cNvSpPr>
            <a:spLocks noGrp="1"/>
          </p:cNvSpPr>
          <p:nvPr>
            <p:ph type="sldNum" sz="quarter" idx="12"/>
          </p:nvPr>
        </p:nvSpPr>
        <p:spPr/>
        <p:txBody>
          <a:bodyPr/>
          <a:lstStyle/>
          <a:p>
            <a:fld id="{6EAAD490-2E72-4BE1-9EFB-0D520B9704E6}" type="slidenum">
              <a:rPr lang="he-IL"/>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11984</TotalTime>
  <Words>3472</Words>
  <Application>Microsoft Office PowerPoint</Application>
  <PresentationFormat>On-screen Show (4:3)</PresentationFormat>
  <Paragraphs>571</Paragraphs>
  <Slides>65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Principles of Programming Languages</vt:lpstr>
      <vt:lpstr>Do you remember???</vt:lpstr>
      <vt:lpstr>Mutable Data</vt:lpstr>
      <vt:lpstr>Immutable vs. mutable data</vt:lpstr>
      <vt:lpstr>Tuples vs. Lists</vt:lpstr>
      <vt:lpstr>Tuples vs. Lists</vt:lpstr>
      <vt:lpstr>Local State</vt:lpstr>
      <vt:lpstr>Creating account with a balance</vt:lpstr>
      <vt:lpstr>Let’s try…</vt:lpstr>
      <vt:lpstr>Second try…</vt:lpstr>
      <vt:lpstr>Creating account</vt:lpstr>
      <vt:lpstr>PowerPoint Presentation</vt:lpstr>
      <vt:lpstr>Nonlocal statement</vt:lpstr>
      <vt:lpstr>Important note</vt:lpstr>
      <vt:lpstr>Visualization with environment diagrams</vt:lpstr>
      <vt:lpstr>The Benefits of Non-Local Assignment</vt:lpstr>
      <vt:lpstr>Environment Model</vt:lpstr>
      <vt:lpstr>Example</vt:lpstr>
      <vt:lpstr>Diagrams</vt:lpstr>
      <vt:lpstr>The Effect of Non-Local Assignment</vt:lpstr>
      <vt:lpstr>Environment Model</vt:lpstr>
      <vt:lpstr>Key note</vt:lpstr>
      <vt:lpstr>Lists</vt:lpstr>
      <vt:lpstr>Example: playing cards</vt:lpstr>
      <vt:lpstr>PowerPoint Presentation</vt:lpstr>
      <vt:lpstr>Example: playing cards</vt:lpstr>
      <vt:lpstr>Example: playing cards</vt:lpstr>
      <vt:lpstr>PowerPoint Presentation</vt:lpstr>
      <vt:lpstr>Example: playing cards</vt:lpstr>
      <vt:lpstr>PowerPoint Presentation</vt:lpstr>
      <vt:lpstr>Example: playing cards</vt:lpstr>
      <vt:lpstr>Example: playing cards</vt:lpstr>
      <vt:lpstr>Sharing and Identity</vt:lpstr>
      <vt:lpstr>Sharing and Identity</vt:lpstr>
      <vt:lpstr>Environment Model</vt:lpstr>
      <vt:lpstr>Sharing and Identity</vt:lpstr>
      <vt:lpstr>Sharing and Identity</vt:lpstr>
      <vt:lpstr>Sharing and Identity</vt:lpstr>
      <vt:lpstr>Sharing and Identity</vt:lpstr>
      <vt:lpstr>Implementation</vt:lpstr>
      <vt:lpstr>Implementation</vt:lpstr>
      <vt:lpstr>PowerPoint Presentation</vt:lpstr>
      <vt:lpstr>More…</vt:lpstr>
      <vt:lpstr>Construct a functionally implemented lists</vt:lpstr>
      <vt:lpstr>Manipulate it</vt:lpstr>
      <vt:lpstr>Message Passing</vt:lpstr>
      <vt:lpstr>Message Passing</vt:lpstr>
      <vt:lpstr>Dictionaries</vt:lpstr>
      <vt:lpstr>Dictionaries</vt:lpstr>
      <vt:lpstr>Dictionaries</vt:lpstr>
      <vt:lpstr>Dictionaries</vt:lpstr>
      <vt:lpstr>Dictionaries</vt:lpstr>
      <vt:lpstr>Dictionaries do have some restrictions</vt:lpstr>
      <vt:lpstr>Intro to a hash function</vt:lpstr>
      <vt:lpstr>Intro to a hash function</vt:lpstr>
      <vt:lpstr>Dictionaries, restrictions, cont.</vt:lpstr>
      <vt:lpstr>Dictionaries</vt:lpstr>
      <vt:lpstr>Dictionaries</vt:lpstr>
      <vt:lpstr>Implementation</vt:lpstr>
      <vt:lpstr>PowerPoint Presentation</vt:lpstr>
      <vt:lpstr>Manipulating dictionary</vt:lpstr>
      <vt:lpstr>Manipulating dictionary</vt:lpstr>
      <vt:lpstr>Usage Nonlocal statement implementation</vt:lpstr>
      <vt:lpstr>Dispatch dictionary instead of dispatch func</vt:lpstr>
      <vt:lpstr>Manipulating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Mutable Data</dc:title>
  <dc:creator>User</dc:creator>
  <cp:lastModifiedBy>Marina Litvak</cp:lastModifiedBy>
  <cp:revision>186</cp:revision>
  <dcterms:created xsi:type="dcterms:W3CDTF">2006-08-16T00:00:00Z</dcterms:created>
  <dcterms:modified xsi:type="dcterms:W3CDTF">2021-11-28T11:00:56Z</dcterms:modified>
</cp:coreProperties>
</file>